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4"/>
  </p:notesMasterIdLst>
  <p:handoutMasterIdLst>
    <p:handoutMasterId r:id="rId25"/>
  </p:handoutMasterIdLst>
  <p:sldIdLst>
    <p:sldId id="481" r:id="rId6"/>
    <p:sldId id="507" r:id="rId7"/>
    <p:sldId id="501" r:id="rId8"/>
    <p:sldId id="508" r:id="rId9"/>
    <p:sldId id="515" r:id="rId10"/>
    <p:sldId id="513" r:id="rId11"/>
    <p:sldId id="511" r:id="rId12"/>
    <p:sldId id="512" r:id="rId13"/>
    <p:sldId id="519" r:id="rId14"/>
    <p:sldId id="521" r:id="rId15"/>
    <p:sldId id="510" r:id="rId16"/>
    <p:sldId id="509" r:id="rId17"/>
    <p:sldId id="520" r:id="rId18"/>
    <p:sldId id="274" r:id="rId19"/>
    <p:sldId id="275" r:id="rId20"/>
    <p:sldId id="516" r:id="rId21"/>
    <p:sldId id="514" r:id="rId22"/>
    <p:sldId id="517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757"/>
    <a:srgbClr val="5366C7"/>
    <a:srgbClr val="0045A4"/>
    <a:srgbClr val="002472"/>
    <a:srgbClr val="001D6D"/>
    <a:srgbClr val="0070FF"/>
    <a:srgbClr val="73FFDF"/>
    <a:srgbClr val="00AF4B"/>
    <a:srgbClr val="C500FF"/>
    <a:srgbClr val="FF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9" autoAdjust="0"/>
    <p:restoredTop sz="91271" autoAdjust="0"/>
  </p:normalViewPr>
  <p:slideViewPr>
    <p:cSldViewPr snapToGrid="0">
      <p:cViewPr varScale="1">
        <p:scale>
          <a:sx n="74" d="100"/>
          <a:sy n="74" d="100"/>
        </p:scale>
        <p:origin x="8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198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5705F-A5D6-4048-A36C-1AADC59833F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D8B45-C48F-433D-B6C7-E01C4FE94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6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1C6B4D-BD1A-46DC-8347-3923A0A857A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059DE5-2E6A-4A40-A264-3031713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1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8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0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2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2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98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94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56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42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28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5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7599" y="304800"/>
            <a:ext cx="488887" cy="41947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0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227718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8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73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4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19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44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27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88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7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6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151162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6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3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54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3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73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22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69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43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73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2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6400" y="6035676"/>
            <a:ext cx="3860800" cy="6858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81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33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91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1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00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9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4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4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8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68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2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32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36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59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47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1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4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8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5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62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67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076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28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6017036"/>
            <a:ext cx="11986255" cy="840964"/>
            <a:chOff x="0" y="6017036"/>
            <a:chExt cx="8989691" cy="84096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7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d.hawaii.gov/hiema/august-2023-wildfire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EE77-0695-4A08-AD8A-C66D66E6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04336"/>
            <a:ext cx="10261600" cy="1066800"/>
          </a:xfrm>
        </p:spPr>
        <p:txBody>
          <a:bodyPr>
            <a:normAutofit/>
          </a:bodyPr>
          <a:lstStyle/>
          <a:p>
            <a:r>
              <a:rPr lang="en-US" b="1" dirty="0"/>
              <a:t>Hawaii Wildfires - 2023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62263-DE5B-409B-9415-F81AF66B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00865"/>
            <a:ext cx="10972800" cy="45719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Assessment Period: </a:t>
            </a:r>
            <a:r>
              <a:rPr lang="en-US"/>
              <a:t>August 8-18, </a:t>
            </a:r>
            <a:r>
              <a:rPr lang="en-US" dirty="0"/>
              <a:t>2023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Publication Date: August 18, 2023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USDA NASS</a:t>
            </a:r>
          </a:p>
          <a:p>
            <a:pPr marL="0" indent="0" algn="ctr">
              <a:buNone/>
            </a:pPr>
            <a:r>
              <a:rPr lang="en-US" dirty="0"/>
              <a:t>Disaster Monitoring Team</a:t>
            </a:r>
          </a:p>
        </p:txBody>
      </p:sp>
    </p:spTree>
    <p:extLst>
      <p:ext uri="{BB962C8B-B14F-4D97-AF65-F5344CB8AC3E}">
        <p14:creationId xmlns:p14="http://schemas.microsoft.com/office/powerpoint/2010/main" val="119752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0604A7-9A89-59B3-EAA0-AB1246CC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74" y="243145"/>
            <a:ext cx="7201850" cy="5688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9FE27-0897-177A-0BAF-FC4584CECABA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Maui, HI, August 18, 2023</a:t>
            </a:r>
          </a:p>
          <a:p>
            <a:pPr algn="ctr"/>
            <a:r>
              <a:rPr lang="en-US" dirty="0"/>
              <a:t>Sentinel-2 Imagery</a:t>
            </a:r>
            <a:endParaRPr lang="en-US" sz="18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0E4EB47-A93A-B209-0098-9A3A0EBD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A6684-D172-9FC7-7FD2-BBCCA026511D}"/>
              </a:ext>
            </a:extLst>
          </p:cNvPr>
          <p:cNvSpPr txBox="1"/>
          <p:nvPr/>
        </p:nvSpPr>
        <p:spPr>
          <a:xfrm>
            <a:off x="308683" y="243145"/>
            <a:ext cx="1402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Post-Event Imagery</a:t>
            </a:r>
            <a:endParaRPr lang="en-US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D4F6D7-FC92-CA5A-F0DC-D3AFDC88A2C4}"/>
              </a:ext>
            </a:extLst>
          </p:cNvPr>
          <p:cNvSpPr/>
          <p:nvPr/>
        </p:nvSpPr>
        <p:spPr>
          <a:xfrm rot="20370859">
            <a:off x="5152395" y="2347119"/>
            <a:ext cx="1028638" cy="101237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BE8419-C7BA-ACD6-7B8F-DEC730A73CF1}"/>
              </a:ext>
            </a:extLst>
          </p:cNvPr>
          <p:cNvSpPr/>
          <p:nvPr/>
        </p:nvSpPr>
        <p:spPr>
          <a:xfrm rot="20370859">
            <a:off x="2903572" y="1495302"/>
            <a:ext cx="581067" cy="9543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7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598F8B-64BB-6E33-06A7-3F7AAE36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6" y="162270"/>
            <a:ext cx="1937400" cy="1599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2B2F4-D00B-200B-652D-E53B10621CF4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Maui, HI</a:t>
            </a:r>
          </a:p>
          <a:p>
            <a:pPr algn="ctr"/>
            <a:r>
              <a:rPr lang="en-US" sz="1800" dirty="0"/>
              <a:t>Pre- and Post- Event </a:t>
            </a:r>
            <a:r>
              <a:rPr lang="en-US" dirty="0"/>
              <a:t>Sentinel-2 Imagery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142D13-5CAD-6897-72FC-8E5ED032FF37}"/>
              </a:ext>
            </a:extLst>
          </p:cNvPr>
          <p:cNvSpPr/>
          <p:nvPr/>
        </p:nvSpPr>
        <p:spPr>
          <a:xfrm>
            <a:off x="815830" y="677502"/>
            <a:ext cx="504971" cy="4400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AB4DDF-A86C-A5D2-05FD-5B33903B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735" y="269713"/>
            <a:ext cx="3578197" cy="2744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6BC260-1154-D801-5802-634D9208E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3"/>
          <a:stretch/>
        </p:blipFill>
        <p:spPr>
          <a:xfrm>
            <a:off x="2760132" y="3165388"/>
            <a:ext cx="3632599" cy="2685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8E66E-CA84-6B84-95A0-E7B8928BA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132" y="269713"/>
            <a:ext cx="3632599" cy="2740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392629-4D5C-14AD-424E-02FD58086A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98"/>
          <a:stretch/>
        </p:blipFill>
        <p:spPr>
          <a:xfrm>
            <a:off x="6598735" y="3165388"/>
            <a:ext cx="3578197" cy="26854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A7D935-B5E0-6878-141C-659DE85EB465}"/>
              </a:ext>
            </a:extLst>
          </p:cNvPr>
          <p:cNvSpPr txBox="1"/>
          <p:nvPr/>
        </p:nvSpPr>
        <p:spPr>
          <a:xfrm>
            <a:off x="6686647" y="2584260"/>
            <a:ext cx="202162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Sentinel-2 2023-08-13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BC205F-E8D4-CFF5-2E67-D9D5B777E6C6}"/>
              </a:ext>
            </a:extLst>
          </p:cNvPr>
          <p:cNvSpPr txBox="1"/>
          <p:nvPr/>
        </p:nvSpPr>
        <p:spPr>
          <a:xfrm>
            <a:off x="2895264" y="5412449"/>
            <a:ext cx="203572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Landsat 9 2023-08-15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1F3D7-F2BE-D382-5393-180E79D702EF}"/>
              </a:ext>
            </a:extLst>
          </p:cNvPr>
          <p:cNvSpPr txBox="1"/>
          <p:nvPr/>
        </p:nvSpPr>
        <p:spPr>
          <a:xfrm>
            <a:off x="2895264" y="2587247"/>
            <a:ext cx="202162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Sentinel-2 2023-08-08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BAD38-A2D6-2F30-FD9F-A7E2B2E9B727}"/>
              </a:ext>
            </a:extLst>
          </p:cNvPr>
          <p:cNvSpPr txBox="1"/>
          <p:nvPr/>
        </p:nvSpPr>
        <p:spPr>
          <a:xfrm>
            <a:off x="6686647" y="5412449"/>
            <a:ext cx="202162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dirty="0"/>
              <a:t>Sentinel-2 2023-08-18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4CB7C25-F7CE-C827-37D4-9ED8BEF9D153}"/>
              </a:ext>
            </a:extLst>
          </p:cNvPr>
          <p:cNvSpPr/>
          <p:nvPr/>
        </p:nvSpPr>
        <p:spPr>
          <a:xfrm rot="20370859">
            <a:off x="6779172" y="581153"/>
            <a:ext cx="1787416" cy="175915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01CAC6-F6FF-93F6-09F0-603EC16ADDD1}"/>
              </a:ext>
            </a:extLst>
          </p:cNvPr>
          <p:cNvSpPr/>
          <p:nvPr/>
        </p:nvSpPr>
        <p:spPr>
          <a:xfrm rot="20370859">
            <a:off x="6803752" y="3257999"/>
            <a:ext cx="1787416" cy="175915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6665A7-E998-91DE-5BB3-496D21DB9061}"/>
              </a:ext>
            </a:extLst>
          </p:cNvPr>
          <p:cNvSpPr/>
          <p:nvPr/>
        </p:nvSpPr>
        <p:spPr>
          <a:xfrm rot="20370859">
            <a:off x="2834831" y="3483302"/>
            <a:ext cx="1787416" cy="175915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193812-8A6C-0515-2B1F-E797FD00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903" y="288043"/>
            <a:ext cx="3433864" cy="5647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2DA0EF-4059-477C-C6BC-04E9CB7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946" y="298801"/>
            <a:ext cx="3433864" cy="5647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87E1A4-F2D5-0397-38D7-F3829DB2C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54" y="298800"/>
            <a:ext cx="3365770" cy="5647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DA260A-4369-09CD-443C-7E79932DFE0F}"/>
              </a:ext>
            </a:extLst>
          </p:cNvPr>
          <p:cNvSpPr txBox="1"/>
          <p:nvPr/>
        </p:nvSpPr>
        <p:spPr>
          <a:xfrm>
            <a:off x="8284116" y="5549155"/>
            <a:ext cx="188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2023-08-13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0CD0C1-7FCA-9F13-7537-CB54E5A8A46A}"/>
              </a:ext>
            </a:extLst>
          </p:cNvPr>
          <p:cNvSpPr txBox="1"/>
          <p:nvPr/>
        </p:nvSpPr>
        <p:spPr>
          <a:xfrm>
            <a:off x="4656903" y="5549155"/>
            <a:ext cx="188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2023-08-03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B6AA2-784A-4054-4234-8FFDB379286E}"/>
              </a:ext>
            </a:extLst>
          </p:cNvPr>
          <p:cNvSpPr txBox="1"/>
          <p:nvPr/>
        </p:nvSpPr>
        <p:spPr>
          <a:xfrm>
            <a:off x="1100954" y="5538397"/>
            <a:ext cx="188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2023-07-24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216A6C-9DF4-535E-93F9-95DF315C9FF6}"/>
              </a:ext>
            </a:extLst>
          </p:cNvPr>
          <p:cNvSpPr/>
          <p:nvPr/>
        </p:nvSpPr>
        <p:spPr>
          <a:xfrm rot="20370859">
            <a:off x="8926301" y="1546049"/>
            <a:ext cx="1225392" cy="313388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187998-92D1-3F5E-944C-1CA39026A9AB}"/>
              </a:ext>
            </a:extLst>
          </p:cNvPr>
          <p:cNvSpPr/>
          <p:nvPr/>
        </p:nvSpPr>
        <p:spPr>
          <a:xfrm rot="20370859">
            <a:off x="8621198" y="590675"/>
            <a:ext cx="402933" cy="37075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52EB3-24ED-DF92-2DE5-6E2E12D382CC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Maui, HI</a:t>
            </a:r>
          </a:p>
          <a:p>
            <a:pPr algn="ctr"/>
            <a:r>
              <a:rPr lang="en-US" sz="1800" dirty="0"/>
              <a:t>Pre- and Post- Event </a:t>
            </a:r>
            <a:r>
              <a:rPr lang="en-US" dirty="0"/>
              <a:t>Sentinel-2 Imagery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D179D-4CEB-0E01-DF5A-81E298D20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6" y="162270"/>
            <a:ext cx="1937400" cy="1599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212F02-95F6-4613-D972-3F7410B33B9B}"/>
              </a:ext>
            </a:extLst>
          </p:cNvPr>
          <p:cNvSpPr/>
          <p:nvPr/>
        </p:nvSpPr>
        <p:spPr>
          <a:xfrm>
            <a:off x="307443" y="502608"/>
            <a:ext cx="204392" cy="3104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6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61AF8-A3EC-BF2E-F03F-C9049CD7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6" y="162270"/>
            <a:ext cx="1937400" cy="1599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212F02-95F6-4613-D972-3F7410B33B9B}"/>
              </a:ext>
            </a:extLst>
          </p:cNvPr>
          <p:cNvSpPr/>
          <p:nvPr/>
        </p:nvSpPr>
        <p:spPr>
          <a:xfrm>
            <a:off x="307443" y="447575"/>
            <a:ext cx="102132" cy="1006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52EB3-24ED-DF92-2DE5-6E2E12D382CC}"/>
              </a:ext>
            </a:extLst>
          </p:cNvPr>
          <p:cNvSpPr txBox="1"/>
          <p:nvPr/>
        </p:nvSpPr>
        <p:spPr>
          <a:xfrm>
            <a:off x="6264414" y="1440542"/>
            <a:ext cx="43043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Maui, HI</a:t>
            </a:r>
          </a:p>
          <a:p>
            <a:pPr algn="ctr"/>
            <a:r>
              <a:rPr lang="en-US" sz="1800" dirty="0"/>
              <a:t>Pre- and Post- Event </a:t>
            </a:r>
            <a:r>
              <a:rPr lang="en-US" dirty="0"/>
              <a:t>Sentinel-2 Imagery</a:t>
            </a:r>
          </a:p>
          <a:p>
            <a:pPr algn="ctr"/>
            <a:r>
              <a:rPr lang="en-US" sz="1800" dirty="0"/>
              <a:t>Banana Fields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71CDB-6125-5965-AC11-6E33B0809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259" y="3540633"/>
            <a:ext cx="4090634" cy="3059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16984-4CE8-1A6D-EBF9-60ED8CA9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047" y="3565134"/>
            <a:ext cx="4053706" cy="3059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82337E-F8E5-82D3-F283-AFBCFB839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047" y="375415"/>
            <a:ext cx="4053706" cy="3053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E8024-E12E-2AE1-AB3C-97613365A48D}"/>
              </a:ext>
            </a:extLst>
          </p:cNvPr>
          <p:cNvSpPr txBox="1"/>
          <p:nvPr/>
        </p:nvSpPr>
        <p:spPr>
          <a:xfrm>
            <a:off x="6532510" y="6255293"/>
            <a:ext cx="1728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2023-08-13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90B50-FBF4-567C-ECB1-1D7C173BE192}"/>
              </a:ext>
            </a:extLst>
          </p:cNvPr>
          <p:cNvSpPr txBox="1"/>
          <p:nvPr/>
        </p:nvSpPr>
        <p:spPr>
          <a:xfrm>
            <a:off x="2317553" y="6285815"/>
            <a:ext cx="1728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2023-08-08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3E3B1-CBD2-6048-14DA-EE07E77048C0}"/>
              </a:ext>
            </a:extLst>
          </p:cNvPr>
          <p:cNvSpPr txBox="1"/>
          <p:nvPr/>
        </p:nvSpPr>
        <p:spPr>
          <a:xfrm>
            <a:off x="2317553" y="3059668"/>
            <a:ext cx="2768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 Airbus CNES Maxar</a:t>
            </a:r>
          </a:p>
        </p:txBody>
      </p:sp>
    </p:spTree>
    <p:extLst>
      <p:ext uri="{BB962C8B-B14F-4D97-AF65-F5344CB8AC3E}">
        <p14:creationId xmlns:p14="http://schemas.microsoft.com/office/powerpoint/2010/main" val="228366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66B2C0-A031-248F-2872-3F433FB87236}"/>
              </a:ext>
            </a:extLst>
          </p:cNvPr>
          <p:cNvSpPr txBox="1"/>
          <p:nvPr/>
        </p:nvSpPr>
        <p:spPr>
          <a:xfrm>
            <a:off x="1623811" y="237944"/>
            <a:ext cx="9727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Launiupoko, Maui, HI: </a:t>
            </a:r>
            <a:r>
              <a:rPr lang="en-US" sz="2600" dirty="0"/>
              <a:t>Assessed Fire Damage to Pastures/Rangelands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D06C79-7964-372B-6DEE-53E726B3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6" y="94780"/>
            <a:ext cx="1084240" cy="813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8C19D-9D82-2C9B-1D81-EA2D7867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66" y="983255"/>
            <a:ext cx="5422541" cy="50054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BB6F51-5704-DD51-E961-0D8619F55D34}"/>
              </a:ext>
            </a:extLst>
          </p:cNvPr>
          <p:cNvSpPr txBox="1"/>
          <p:nvPr/>
        </p:nvSpPr>
        <p:spPr>
          <a:xfrm>
            <a:off x="4533363" y="983255"/>
            <a:ext cx="1517466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</a:rPr>
              <a:t>August 2,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51897-185B-38F1-B535-C3E964466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814" y="983255"/>
            <a:ext cx="5450446" cy="50311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EE8038-F329-93BC-5F0C-D56C36FEA7BC}"/>
              </a:ext>
            </a:extLst>
          </p:cNvPr>
          <p:cNvSpPr txBox="1"/>
          <p:nvPr/>
        </p:nvSpPr>
        <p:spPr>
          <a:xfrm>
            <a:off x="10058936" y="983255"/>
            <a:ext cx="1618082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</a:rPr>
              <a:t>August 12,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5F0C6-384F-4789-CEBD-09E98F8ACD62}"/>
              </a:ext>
            </a:extLst>
          </p:cNvPr>
          <p:cNvSpPr txBox="1"/>
          <p:nvPr/>
        </p:nvSpPr>
        <p:spPr>
          <a:xfrm>
            <a:off x="974675" y="6050927"/>
            <a:ext cx="475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WorldView-3 © 2023 Maxar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10193B-5CE9-6D45-0BD1-B4E5CF355C88}"/>
              </a:ext>
            </a:extLst>
          </p:cNvPr>
          <p:cNvSpPr txBox="1"/>
          <p:nvPr/>
        </p:nvSpPr>
        <p:spPr>
          <a:xfrm>
            <a:off x="6576276" y="6050927"/>
            <a:ext cx="475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WorldView-2 © 2023 Maxar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864A82-67F3-AAE4-F36E-EF57637F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6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B83A0F8-8CD8-FCF0-A4C7-9AADC97F2461}"/>
              </a:ext>
            </a:extLst>
          </p:cNvPr>
          <p:cNvSpPr txBox="1"/>
          <p:nvPr/>
        </p:nvSpPr>
        <p:spPr>
          <a:xfrm>
            <a:off x="1602884" y="266548"/>
            <a:ext cx="822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Kihei, Maui, HI: </a:t>
            </a:r>
            <a:r>
              <a:rPr lang="en-US" sz="2400" dirty="0"/>
              <a:t>Assessed Fire Damage to Pastures/Rangelands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D5FE21-AA37-0625-5C3F-180371F7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19" y="69835"/>
            <a:ext cx="1106924" cy="830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636CCA-9B2E-D89C-D917-D2D8F780B22D}"/>
              </a:ext>
            </a:extLst>
          </p:cNvPr>
          <p:cNvSpPr txBox="1"/>
          <p:nvPr/>
        </p:nvSpPr>
        <p:spPr>
          <a:xfrm>
            <a:off x="1102660" y="6040193"/>
            <a:ext cx="449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GeoEye-1 © 2023 Maxar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771B8F-6361-7E5A-290A-A4FD7AAA1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4" y="972132"/>
            <a:ext cx="5425223" cy="50036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4CEA80A-A244-85CB-CE43-CED74158C31B}"/>
              </a:ext>
            </a:extLst>
          </p:cNvPr>
          <p:cNvSpPr txBox="1"/>
          <p:nvPr/>
        </p:nvSpPr>
        <p:spPr>
          <a:xfrm>
            <a:off x="4546242" y="970376"/>
            <a:ext cx="1517466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</a:rPr>
              <a:t>July 29,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C7ACF-E053-C3CA-3914-2D65B5534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496" y="972132"/>
            <a:ext cx="5425223" cy="50036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4FB27E4-2D6E-39E9-12DE-F4E6616AD2AE}"/>
              </a:ext>
            </a:extLst>
          </p:cNvPr>
          <p:cNvSpPr txBox="1"/>
          <p:nvPr/>
        </p:nvSpPr>
        <p:spPr>
          <a:xfrm>
            <a:off x="10128253" y="970376"/>
            <a:ext cx="1517466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</a:rPr>
              <a:t>August 9, 2023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0143ED-247D-3D88-4D50-90181E30B0E0}"/>
              </a:ext>
            </a:extLst>
          </p:cNvPr>
          <p:cNvSpPr txBox="1"/>
          <p:nvPr/>
        </p:nvSpPr>
        <p:spPr>
          <a:xfrm>
            <a:off x="6684671" y="6040193"/>
            <a:ext cx="449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GeoEye-1 © 2023 Maxar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FB044EC-AC77-1173-5B5E-808211BF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CD03935-0669-F639-A1BC-0D0BEF36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B0360-D254-6EA3-48C6-4ED501BB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047" y="591278"/>
            <a:ext cx="8657903" cy="5907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21065-C33E-9B6B-6EE4-B79F1C80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223" y="2235027"/>
            <a:ext cx="1889438" cy="4195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FC180A-AB43-A6F4-9486-B9A016168E24}"/>
              </a:ext>
            </a:extLst>
          </p:cNvPr>
          <p:cNvSpPr txBox="1"/>
          <p:nvPr/>
        </p:nvSpPr>
        <p:spPr>
          <a:xfrm>
            <a:off x="1783713" y="1927250"/>
            <a:ext cx="857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Legend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9AE93-4E45-27A5-1D76-8D2E78490843}"/>
              </a:ext>
            </a:extLst>
          </p:cNvPr>
          <p:cNvSpPr txBox="1"/>
          <p:nvPr/>
        </p:nvSpPr>
        <p:spPr>
          <a:xfrm>
            <a:off x="5988416" y="594938"/>
            <a:ext cx="44365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land use and land cover product used for the impact assessment was created by integrating ESA Sentinel-2 10m Land Use/Land Cover 2022 (https://www.arcgis.com/home/item.html?id=cfcb7609de5f478eb7666240902d4d3d) with the 2020 Hawaii Statewide Agricultural Land Use Baseline data (https://planning.hawaii.gov/gis/download-gis-data-expanded/).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93496E-5EEA-7776-728E-D01C18F6E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-227492"/>
            <a:ext cx="10261600" cy="1066800"/>
          </a:xfrm>
        </p:spPr>
        <p:txBody>
          <a:bodyPr>
            <a:noAutofit/>
          </a:bodyPr>
          <a:lstStyle/>
          <a:p>
            <a:r>
              <a:rPr lang="en-US" sz="2800" b="1" dirty="0"/>
              <a:t>Land use and land cover product used for impact assessment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9716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C547F-EFB2-40BC-B999-D161A6A2E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265" y="1152121"/>
            <a:ext cx="6117814" cy="572146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4152EE1-7A15-6BF6-BB70-1F8B9756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13950-AA99-3EDF-F59B-0B62EE755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322" y="3345133"/>
            <a:ext cx="2936034" cy="3512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AC476-CFDE-A34F-116D-96221059A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4" y="879683"/>
            <a:ext cx="3102330" cy="5978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D0E1E3-E11F-2D53-7B00-61CE12C31039}"/>
              </a:ext>
            </a:extLst>
          </p:cNvPr>
          <p:cNvSpPr txBox="1"/>
          <p:nvPr/>
        </p:nvSpPr>
        <p:spPr>
          <a:xfrm>
            <a:off x="141616" y="142421"/>
            <a:ext cx="7494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Land cover impacted by wildfires identified from Sentinel-2 MSI Normalized Burn Ratio (NBR) between August 8-18, 2023.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39D92-0B97-AE33-2DC8-B97A7F97448B}"/>
              </a:ext>
            </a:extLst>
          </p:cNvPr>
          <p:cNvSpPr txBox="1"/>
          <p:nvPr/>
        </p:nvSpPr>
        <p:spPr>
          <a:xfrm>
            <a:off x="3289808" y="3348841"/>
            <a:ext cx="945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Legend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CE9862-3461-2509-4F27-107D3AC3BCDE}"/>
              </a:ext>
            </a:extLst>
          </p:cNvPr>
          <p:cNvCxnSpPr>
            <a:cxnSpLocks/>
          </p:cNvCxnSpPr>
          <p:nvPr/>
        </p:nvCxnSpPr>
        <p:spPr>
          <a:xfrm flipV="1">
            <a:off x="5703133" y="1727200"/>
            <a:ext cx="1341134" cy="31132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50987DD-7445-23D7-47F5-778C29D59C24}"/>
              </a:ext>
            </a:extLst>
          </p:cNvPr>
          <p:cNvSpPr/>
          <p:nvPr/>
        </p:nvSpPr>
        <p:spPr>
          <a:xfrm>
            <a:off x="5104923" y="2038525"/>
            <a:ext cx="585937" cy="2397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564A91-87FE-85D4-687A-1950D6BC3535}"/>
              </a:ext>
            </a:extLst>
          </p:cNvPr>
          <p:cNvCxnSpPr>
            <a:cxnSpLocks/>
          </p:cNvCxnSpPr>
          <p:nvPr/>
        </p:nvCxnSpPr>
        <p:spPr>
          <a:xfrm flipH="1">
            <a:off x="3176245" y="2038524"/>
            <a:ext cx="1347353" cy="49495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D17BEE-40F4-3409-E34D-3BCEFEF5F267}"/>
              </a:ext>
            </a:extLst>
          </p:cNvPr>
          <p:cNvCxnSpPr>
            <a:cxnSpLocks/>
          </p:cNvCxnSpPr>
          <p:nvPr/>
        </p:nvCxnSpPr>
        <p:spPr>
          <a:xfrm>
            <a:off x="6722358" y="3814273"/>
            <a:ext cx="2346141" cy="43055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45CB1A-816A-F239-E125-82D0D69762F0}"/>
              </a:ext>
            </a:extLst>
          </p:cNvPr>
          <p:cNvSpPr/>
          <p:nvPr/>
        </p:nvSpPr>
        <p:spPr>
          <a:xfrm>
            <a:off x="6441549" y="3799788"/>
            <a:ext cx="280809" cy="29361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BDE890-88BA-BDF4-F077-A0A4E416E18E}"/>
              </a:ext>
            </a:extLst>
          </p:cNvPr>
          <p:cNvSpPr/>
          <p:nvPr/>
        </p:nvSpPr>
        <p:spPr>
          <a:xfrm>
            <a:off x="4533452" y="1727200"/>
            <a:ext cx="258682" cy="3869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7E624C-EF09-B219-22E3-9FA9F6E3C1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55"/>
          <a:stretch/>
        </p:blipFill>
        <p:spPr>
          <a:xfrm>
            <a:off x="3325547" y="3933129"/>
            <a:ext cx="2032721" cy="27824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2CA289-C476-0FEB-0E10-C27DAEB62BDC}"/>
              </a:ext>
            </a:extLst>
          </p:cNvPr>
          <p:cNvSpPr/>
          <p:nvPr/>
        </p:nvSpPr>
        <p:spPr>
          <a:xfrm>
            <a:off x="3400176" y="3744207"/>
            <a:ext cx="126490" cy="700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04CFE1-7F18-DE48-4E69-C019FACF86C8}"/>
              </a:ext>
            </a:extLst>
          </p:cNvPr>
          <p:cNvSpPr txBox="1"/>
          <p:nvPr/>
        </p:nvSpPr>
        <p:spPr>
          <a:xfrm>
            <a:off x="3484091" y="3625352"/>
            <a:ext cx="920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Wildfires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959BFF-B974-45E7-176D-BB1E74045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090" y="710448"/>
            <a:ext cx="4945266" cy="2537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275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0E4EB47-A93A-B209-0098-9A3A0EBD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42">
            <a:extLst>
              <a:ext uri="{FF2B5EF4-FFF2-40B4-BE49-F238E27FC236}">
                <a16:creationId xmlns:a16="http://schemas.microsoft.com/office/drawing/2014/main" id="{680F6FD8-27A2-6ACF-924F-AE809EE3A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535217"/>
              </p:ext>
            </p:extLst>
          </p:nvPr>
        </p:nvGraphicFramePr>
        <p:xfrm>
          <a:off x="3130177" y="2039827"/>
          <a:ext cx="5931646" cy="1919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633">
                  <a:extLst>
                    <a:ext uri="{9D8B030D-6E8A-4147-A177-3AD203B41FA5}">
                      <a16:colId xmlns:a16="http://schemas.microsoft.com/office/drawing/2014/main" val="1389571650"/>
                    </a:ext>
                  </a:extLst>
                </a:gridCol>
                <a:gridCol w="1497269">
                  <a:extLst>
                    <a:ext uri="{9D8B030D-6E8A-4147-A177-3AD203B41FA5}">
                      <a16:colId xmlns:a16="http://schemas.microsoft.com/office/drawing/2014/main" val="3048298344"/>
                    </a:ext>
                  </a:extLst>
                </a:gridCol>
                <a:gridCol w="1450479">
                  <a:extLst>
                    <a:ext uri="{9D8B030D-6E8A-4147-A177-3AD203B41FA5}">
                      <a16:colId xmlns:a16="http://schemas.microsoft.com/office/drawing/2014/main" val="4200534563"/>
                    </a:ext>
                  </a:extLst>
                </a:gridCol>
                <a:gridCol w="1006265">
                  <a:extLst>
                    <a:ext uri="{9D8B030D-6E8A-4147-A177-3AD203B41FA5}">
                      <a16:colId xmlns:a16="http://schemas.microsoft.com/office/drawing/2014/main" val="2053194799"/>
                    </a:ext>
                  </a:extLst>
                </a:gridCol>
              </a:tblGrid>
              <a:tr h="5431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Crops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Acres Impacted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Acres</a:t>
                      </a:r>
                    </a:p>
                    <a:p>
                      <a:pPr algn="ctr"/>
                      <a:r>
                        <a:rPr lang="en-US" sz="1800" dirty="0"/>
                        <a:t>State Total*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248303"/>
                  </a:ext>
                </a:extLst>
              </a:tr>
              <a:tr h="543133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Diversified Crop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155.53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65179.9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8910986"/>
                  </a:ext>
                </a:extLst>
              </a:tr>
              <a:tr h="36813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Rangeland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3720.31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1267150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9711313"/>
                  </a:ext>
                </a:extLst>
              </a:tr>
              <a:tr h="36813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Pasture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3160.89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764286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4954512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632499C-F29A-C2A0-F777-ACF709DF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9675"/>
            <a:ext cx="10261600" cy="1066800"/>
          </a:xfrm>
        </p:spPr>
        <p:txBody>
          <a:bodyPr>
            <a:noAutofit/>
          </a:bodyPr>
          <a:lstStyle/>
          <a:p>
            <a:r>
              <a:rPr lang="en-US" sz="2800" dirty="0"/>
              <a:t>Land cover impacted by wildfires identified from Sentinel-2 MSI Normalized Burn Ratio (NBR) between August 8-13, 2023.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3A608-E7F9-B1F3-730C-EBDD804DAF4C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*Acres State Total calculated from land cover data products used in analysis. </a:t>
            </a:r>
          </a:p>
          <a:p>
            <a:pPr algn="ctr"/>
            <a:r>
              <a:rPr lang="en-US" sz="1800" dirty="0"/>
              <a:t>Acres are not official NASS estimates. </a:t>
            </a:r>
          </a:p>
        </p:txBody>
      </p:sp>
    </p:spTree>
    <p:extLst>
      <p:ext uri="{BB962C8B-B14F-4D97-AF65-F5344CB8AC3E}">
        <p14:creationId xmlns:p14="http://schemas.microsoft.com/office/powerpoint/2010/main" val="30461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77235E-8C4B-4CA5-9ABD-AFC88ECC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89185"/>
            <a:ext cx="10972800" cy="4869280"/>
          </a:xfrm>
        </p:spPr>
        <p:txBody>
          <a:bodyPr>
            <a:normAutofit/>
          </a:bodyPr>
          <a:lstStyle/>
          <a:p>
            <a:r>
              <a:rPr lang="en-US" sz="2400" b="1" dirty="0"/>
              <a:t>Location: </a:t>
            </a:r>
            <a:r>
              <a:rPr lang="en-US" sz="2400" dirty="0"/>
              <a:t>Hawaii, U.S.</a:t>
            </a:r>
          </a:p>
          <a:p>
            <a:r>
              <a:rPr lang="en-US" sz="2400" b="1" dirty="0"/>
              <a:t>Event: </a:t>
            </a:r>
            <a:r>
              <a:rPr lang="en-US" sz="2400" dirty="0"/>
              <a:t>Hawaii Wildfires (</a:t>
            </a:r>
            <a:r>
              <a:rPr lang="en-US" sz="2400" dirty="0">
                <a:hlinkClick r:id="rId2"/>
              </a:rPr>
              <a:t>https://gdacs.org/Wildfires/report.aspx?eventtype=WF&amp;eventid=1016286&amp;episodeid=1</a:t>
            </a:r>
            <a:r>
              <a:rPr lang="en-US" sz="2400" dirty="0"/>
              <a:t>) </a:t>
            </a:r>
          </a:p>
          <a:p>
            <a:pPr lvl="1"/>
            <a:r>
              <a:rPr lang="en-US" sz="2000" dirty="0"/>
              <a:t>A series of wildfires broke out in the state of Hawaii, primarily on the island of Maui.</a:t>
            </a:r>
          </a:p>
          <a:p>
            <a:pPr lvl="1"/>
            <a:r>
              <a:rPr lang="en-US" sz="2000" dirty="0"/>
              <a:t>Due partly to Hurricane Dora south of Hawaii and to dry, gusty wind conditions created by a high-pressure area north of Hawaii.</a:t>
            </a:r>
          </a:p>
          <a:p>
            <a:r>
              <a:rPr lang="en-US" sz="2400" b="1" dirty="0"/>
              <a:t>Timeframe: </a:t>
            </a:r>
            <a:r>
              <a:rPr lang="en-US" sz="2400" dirty="0"/>
              <a:t>August 8-10, 2023</a:t>
            </a:r>
          </a:p>
          <a:p>
            <a:pPr lvl="1"/>
            <a:r>
              <a:rPr lang="en-US" sz="2000" dirty="0"/>
              <a:t>August 8, 2023: Emergency declaration, activation of the Hawaii National Guard and Hawaii Emergency Management Agency</a:t>
            </a:r>
          </a:p>
          <a:p>
            <a:pPr lvl="1"/>
            <a:r>
              <a:rPr lang="en-US" sz="2000" dirty="0"/>
              <a:t>August 9: Hawaii issued a state of emergency for entire state</a:t>
            </a:r>
          </a:p>
          <a:p>
            <a:pPr lvl="1"/>
            <a:r>
              <a:rPr lang="en-US" sz="2000" dirty="0"/>
              <a:t>August 10: Federal major Disaster Declaration</a:t>
            </a:r>
            <a:endParaRPr lang="en-US" sz="2400" b="1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617A39A-6008-400C-B545-8773C4D7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19F735-F274-471B-83D1-4E7BCDC8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49846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Event Summary</a:t>
            </a:r>
          </a:p>
        </p:txBody>
      </p:sp>
    </p:spTree>
    <p:extLst>
      <p:ext uri="{BB962C8B-B14F-4D97-AF65-F5344CB8AC3E}">
        <p14:creationId xmlns:p14="http://schemas.microsoft.com/office/powerpoint/2010/main" val="69164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420E20-0110-451D-9975-C83AC56D56AF}"/>
              </a:ext>
            </a:extLst>
          </p:cNvPr>
          <p:cNvSpPr txBox="1"/>
          <p:nvPr/>
        </p:nvSpPr>
        <p:spPr>
          <a:xfrm>
            <a:off x="1893277" y="6172709"/>
            <a:ext cx="8405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Aerial view of Lahaina on the island of Maui on August 8 (Photo Credit: Civil Air Patrol).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B01531-E567-9B6C-5AF0-C0E19EC6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64" y="419477"/>
            <a:ext cx="8104671" cy="53978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498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A704FB-FE4D-4574-B0E8-15D501BD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49846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Drought Conditions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46994-9C04-202A-383A-EEBAD1F7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035" y="1198663"/>
            <a:ext cx="7129930" cy="5509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702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434E87-DA0A-EA20-B152-724100A3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922" y="190748"/>
            <a:ext cx="4573094" cy="57205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2AE28-3F0B-14B2-2350-AE1C0A8A7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635" y="190748"/>
            <a:ext cx="4589632" cy="5720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E5C72-AEFE-3466-6D35-16416E692A5C}"/>
              </a:ext>
            </a:extLst>
          </p:cNvPr>
          <p:cNvSpPr txBox="1"/>
          <p:nvPr/>
        </p:nvSpPr>
        <p:spPr>
          <a:xfrm>
            <a:off x="7010634" y="5541973"/>
            <a:ext cx="188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2023-08-08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A01B9-18FE-2D70-59A8-BCEC661037FA}"/>
              </a:ext>
            </a:extLst>
          </p:cNvPr>
          <p:cNvSpPr txBox="1"/>
          <p:nvPr/>
        </p:nvSpPr>
        <p:spPr>
          <a:xfrm>
            <a:off x="2200635" y="5541974"/>
            <a:ext cx="188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2023-08-03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631081-1C55-4704-C229-8D3E9F200602}"/>
              </a:ext>
            </a:extLst>
          </p:cNvPr>
          <p:cNvSpPr/>
          <p:nvPr/>
        </p:nvSpPr>
        <p:spPr>
          <a:xfrm rot="20346875">
            <a:off x="7557906" y="998034"/>
            <a:ext cx="2766503" cy="423720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DB4EAB-A3A1-3D01-DACD-3B5ABDC096B4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Hawaii, HI</a:t>
            </a:r>
          </a:p>
          <a:p>
            <a:pPr algn="ctr"/>
            <a:r>
              <a:rPr lang="en-US" sz="1800" dirty="0"/>
              <a:t>Pre- and Post- Event </a:t>
            </a:r>
            <a:r>
              <a:rPr lang="en-US" dirty="0"/>
              <a:t>Sentinel-2 Imagery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B79DA-EC03-81C3-5355-F6F9E815F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39" y="402860"/>
            <a:ext cx="2480553" cy="2463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FE6C61-3876-2E53-5E04-4ACD62A4E2AE}"/>
              </a:ext>
            </a:extLst>
          </p:cNvPr>
          <p:cNvSpPr/>
          <p:nvPr/>
        </p:nvSpPr>
        <p:spPr>
          <a:xfrm>
            <a:off x="945007" y="796412"/>
            <a:ext cx="198627" cy="2055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6D12A7-DB5E-8295-C65A-93BA3571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19" y="235120"/>
            <a:ext cx="6938435" cy="556855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9D036-FB58-92DE-6647-35FD3CE25F28}"/>
              </a:ext>
            </a:extLst>
          </p:cNvPr>
          <p:cNvGrpSpPr/>
          <p:nvPr/>
        </p:nvGrpSpPr>
        <p:grpSpPr>
          <a:xfrm>
            <a:off x="4951983" y="3921616"/>
            <a:ext cx="1248124" cy="341565"/>
            <a:chOff x="4547019" y="3763710"/>
            <a:chExt cx="1248124" cy="3415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482DAC-B37D-72E6-8235-CDDAF0874E70}"/>
                </a:ext>
              </a:extLst>
            </p:cNvPr>
            <p:cNvSpPr/>
            <p:nvPr/>
          </p:nvSpPr>
          <p:spPr>
            <a:xfrm>
              <a:off x="4547019" y="3763710"/>
              <a:ext cx="1110831" cy="3415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5A4EC9-D89E-D121-60E0-713BD81A78BD}"/>
                </a:ext>
              </a:extLst>
            </p:cNvPr>
            <p:cNvGrpSpPr/>
            <p:nvPr/>
          </p:nvGrpSpPr>
          <p:grpSpPr>
            <a:xfrm>
              <a:off x="4650300" y="3782760"/>
              <a:ext cx="1144843" cy="317084"/>
              <a:chOff x="4612200" y="3763710"/>
              <a:chExt cx="1144843" cy="31708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DDA2EB7-652D-CE6F-C424-7DAAC8158D7B}"/>
                  </a:ext>
                </a:extLst>
              </p:cNvPr>
              <p:cNvSpPr/>
              <p:nvPr/>
            </p:nvSpPr>
            <p:spPr>
              <a:xfrm>
                <a:off x="4612200" y="3850914"/>
                <a:ext cx="190030" cy="12362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E14284-2D76-6506-4644-E9CEEDA4E0A5}"/>
                  </a:ext>
                </a:extLst>
              </p:cNvPr>
              <p:cNvSpPr txBox="1"/>
              <p:nvPr/>
            </p:nvSpPr>
            <p:spPr>
              <a:xfrm>
                <a:off x="4757733" y="3763710"/>
                <a:ext cx="999310" cy="317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Wildfires</a:t>
                </a:r>
              </a:p>
            </p:txBody>
          </p:sp>
        </p:grp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1621F04-07BA-98B7-B926-A3010363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9A8B19-BBBC-F4F4-EF47-8A4A36608AAF}"/>
              </a:ext>
            </a:extLst>
          </p:cNvPr>
          <p:cNvSpPr/>
          <p:nvPr/>
        </p:nvSpPr>
        <p:spPr>
          <a:xfrm>
            <a:off x="4645716" y="1485900"/>
            <a:ext cx="735909" cy="10287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975F4B-5E41-F1B6-9E93-4EC7A34CD31D}"/>
              </a:ext>
            </a:extLst>
          </p:cNvPr>
          <p:cNvSpPr/>
          <p:nvPr/>
        </p:nvSpPr>
        <p:spPr>
          <a:xfrm>
            <a:off x="6848770" y="2421468"/>
            <a:ext cx="1838030" cy="831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E6D0BB-0488-1F50-E26F-0500456B154D}"/>
              </a:ext>
            </a:extLst>
          </p:cNvPr>
          <p:cNvCxnSpPr>
            <a:cxnSpLocks/>
          </p:cNvCxnSpPr>
          <p:nvPr/>
        </p:nvCxnSpPr>
        <p:spPr>
          <a:xfrm>
            <a:off x="2353734" y="302728"/>
            <a:ext cx="2291982" cy="11831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EA3E5C-1B09-6785-0754-A7D2EF8D379F}"/>
              </a:ext>
            </a:extLst>
          </p:cNvPr>
          <p:cNvCxnSpPr>
            <a:cxnSpLocks/>
          </p:cNvCxnSpPr>
          <p:nvPr/>
        </p:nvCxnSpPr>
        <p:spPr>
          <a:xfrm flipV="1">
            <a:off x="4358056" y="2416037"/>
            <a:ext cx="2490714" cy="8350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2F5A00C-E412-763A-C8A6-3B6D89737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2" y="302728"/>
            <a:ext cx="2078872" cy="2778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F6955-BE51-2044-3E9F-0763FB5BC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33" y="3643981"/>
            <a:ext cx="3488833" cy="2108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D068DF-F113-31CD-FF3A-49D8F2D84036}"/>
              </a:ext>
            </a:extLst>
          </p:cNvPr>
          <p:cNvSpPr txBox="1"/>
          <p:nvPr/>
        </p:nvSpPr>
        <p:spPr>
          <a:xfrm>
            <a:off x="1405467" y="6020921"/>
            <a:ext cx="9381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Maui, HI</a:t>
            </a:r>
            <a:endParaRPr lang="en-US" sz="1800" dirty="0"/>
          </a:p>
          <a:p>
            <a:pPr algn="ctr"/>
            <a:r>
              <a:rPr lang="en-US" sz="1800" dirty="0"/>
              <a:t>Fire extents derived from Sentinel-2 Normalized Burn Ratio (NBR), </a:t>
            </a:r>
            <a:r>
              <a:rPr lang="en-US" sz="1800"/>
              <a:t>August 8-18</a:t>
            </a:r>
            <a:r>
              <a:rPr lang="en-US" sz="1800" dirty="0"/>
              <a:t>, 2023.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42D267-33C5-EC4A-7310-6E4E4022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74" y="3214019"/>
            <a:ext cx="4123941" cy="2530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4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420E20-0110-451D-9975-C83AC56D56AF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Maui, HI, August 8, 2023</a:t>
            </a:r>
          </a:p>
          <a:p>
            <a:pPr algn="ctr"/>
            <a:r>
              <a:rPr lang="en-US" dirty="0"/>
              <a:t>Sentinel-2 Imagery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25304-8F40-CE14-7845-08642E6A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438" y="349301"/>
            <a:ext cx="7675123" cy="5529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A77A3-F8E0-591F-348C-554FD7E98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96"/>
          <a:stretch/>
        </p:blipFill>
        <p:spPr>
          <a:xfrm>
            <a:off x="2258438" y="355682"/>
            <a:ext cx="7675123" cy="5523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0A8239-B737-93C3-3D1D-B61B28B02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" b="4110"/>
          <a:stretch/>
        </p:blipFill>
        <p:spPr>
          <a:xfrm>
            <a:off x="1893277" y="190749"/>
            <a:ext cx="8040284" cy="5687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6B01202-B98A-A7D3-8ABA-F5768A17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FFA9AD-910B-1D0C-EAE9-AD2AD12E7F73}"/>
              </a:ext>
            </a:extLst>
          </p:cNvPr>
          <p:cNvSpPr txBox="1"/>
          <p:nvPr/>
        </p:nvSpPr>
        <p:spPr>
          <a:xfrm>
            <a:off x="308683" y="243145"/>
            <a:ext cx="1402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Pre-Event Imagery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6163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5A77A3-F8E0-591F-348C-554FD7E98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96"/>
          <a:stretch/>
        </p:blipFill>
        <p:spPr>
          <a:xfrm>
            <a:off x="2258438" y="355682"/>
            <a:ext cx="7675123" cy="5523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9FE27-0897-177A-0BAF-FC4584CECABA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Maui, HI, August 13, 2023</a:t>
            </a:r>
          </a:p>
          <a:p>
            <a:pPr algn="ctr"/>
            <a:r>
              <a:rPr lang="en-US" dirty="0"/>
              <a:t>Sentinel-2 Imagery</a:t>
            </a:r>
            <a:endParaRPr lang="en-US" sz="18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0E4EB47-A93A-B209-0098-9A3A0EBD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A6684-D172-9FC7-7FD2-BBCCA026511D}"/>
              </a:ext>
            </a:extLst>
          </p:cNvPr>
          <p:cNvSpPr txBox="1"/>
          <p:nvPr/>
        </p:nvSpPr>
        <p:spPr>
          <a:xfrm>
            <a:off x="308683" y="243145"/>
            <a:ext cx="1402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Post-Event Imagery</a:t>
            </a:r>
            <a:endParaRPr lang="en-US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D4F6D7-FC92-CA5A-F0DC-D3AFDC88A2C4}"/>
              </a:ext>
            </a:extLst>
          </p:cNvPr>
          <p:cNvSpPr/>
          <p:nvPr/>
        </p:nvSpPr>
        <p:spPr>
          <a:xfrm rot="20370859">
            <a:off x="5084661" y="2533386"/>
            <a:ext cx="1028638" cy="101237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2DDDE1-4D6E-D38D-1445-27CF94A3290A}"/>
              </a:ext>
            </a:extLst>
          </p:cNvPr>
          <p:cNvSpPr/>
          <p:nvPr/>
        </p:nvSpPr>
        <p:spPr>
          <a:xfrm rot="20370859">
            <a:off x="2683439" y="1647701"/>
            <a:ext cx="581067" cy="9543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145D0-EA22-F7BC-2691-0805BA4868B5}"/>
              </a:ext>
            </a:extLst>
          </p:cNvPr>
          <p:cNvSpPr/>
          <p:nvPr/>
        </p:nvSpPr>
        <p:spPr>
          <a:xfrm rot="20370859">
            <a:off x="2676152" y="1386807"/>
            <a:ext cx="176204" cy="16213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7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2B4B3C-C924-5E64-C11B-DB828500B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" t="2663" b="8156"/>
          <a:stretch/>
        </p:blipFill>
        <p:spPr>
          <a:xfrm>
            <a:off x="2336798" y="355682"/>
            <a:ext cx="7670802" cy="5455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9FE27-0897-177A-0BAF-FC4584CECABA}"/>
              </a:ext>
            </a:extLst>
          </p:cNvPr>
          <p:cNvSpPr txBox="1"/>
          <p:nvPr/>
        </p:nvSpPr>
        <p:spPr>
          <a:xfrm>
            <a:off x="1893277" y="6020921"/>
            <a:ext cx="840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Maui, HI, August 15, 2023</a:t>
            </a:r>
          </a:p>
          <a:p>
            <a:pPr algn="ctr"/>
            <a:r>
              <a:rPr lang="en-US" dirty="0"/>
              <a:t>Landsat 9 Imagery</a:t>
            </a:r>
            <a:endParaRPr lang="en-US" sz="18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0E4EB47-A93A-B209-0098-9A3A0EBD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A6684-D172-9FC7-7FD2-BBCCA026511D}"/>
              </a:ext>
            </a:extLst>
          </p:cNvPr>
          <p:cNvSpPr txBox="1"/>
          <p:nvPr/>
        </p:nvSpPr>
        <p:spPr>
          <a:xfrm>
            <a:off x="308683" y="243145"/>
            <a:ext cx="1402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Post-Event Imagery</a:t>
            </a:r>
            <a:endParaRPr lang="en-US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D4F6D7-FC92-CA5A-F0DC-D3AFDC88A2C4}"/>
              </a:ext>
            </a:extLst>
          </p:cNvPr>
          <p:cNvSpPr/>
          <p:nvPr/>
        </p:nvSpPr>
        <p:spPr>
          <a:xfrm rot="20370859">
            <a:off x="5084661" y="2533386"/>
            <a:ext cx="1028638" cy="101237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BE8419-C7BA-ACD6-7B8F-DEC730A73CF1}"/>
              </a:ext>
            </a:extLst>
          </p:cNvPr>
          <p:cNvSpPr/>
          <p:nvPr/>
        </p:nvSpPr>
        <p:spPr>
          <a:xfrm rot="20370859">
            <a:off x="2683439" y="1647701"/>
            <a:ext cx="581067" cy="9543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273568-B8A1-5C5A-9E67-D95C917634D5}"/>
              </a:ext>
            </a:extLst>
          </p:cNvPr>
          <p:cNvSpPr/>
          <p:nvPr/>
        </p:nvSpPr>
        <p:spPr>
          <a:xfrm rot="20370859">
            <a:off x="2676152" y="1386807"/>
            <a:ext cx="176204" cy="16213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6287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9599</TotalTime>
  <Words>537</Words>
  <Application>Microsoft Office PowerPoint</Application>
  <PresentationFormat>Widescreen</PresentationFormat>
  <Paragraphs>108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14_Custom Design</vt:lpstr>
      <vt:lpstr>15_Custom Design</vt:lpstr>
      <vt:lpstr>16_Custom Design</vt:lpstr>
      <vt:lpstr>17_Custom Design</vt:lpstr>
      <vt:lpstr>18_Custom Design</vt:lpstr>
      <vt:lpstr>Hawaii Wildfires - 2023</vt:lpstr>
      <vt:lpstr>Event Summary</vt:lpstr>
      <vt:lpstr>PowerPoint Presentation</vt:lpstr>
      <vt:lpstr>Drought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use and land cover product used for impact assessment</vt:lpstr>
      <vt:lpstr>PowerPoint Presentation</vt:lpstr>
      <vt:lpstr>Land cover impacted by wildfires identified from Sentinel-2 MSI Normalized Burn Ratio (NBR) between August 8-13, 2023.</vt:lpstr>
    </vt:vector>
  </TitlesOfParts>
  <Company>NASS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Boryan, Claire - NASS</dc:creator>
  <cp:lastModifiedBy>Damato, Vanessa - REE-NASS</cp:lastModifiedBy>
  <cp:revision>929</cp:revision>
  <cp:lastPrinted>2018-02-06T15:32:09Z</cp:lastPrinted>
  <dcterms:created xsi:type="dcterms:W3CDTF">2018-02-01T19:55:13Z</dcterms:created>
  <dcterms:modified xsi:type="dcterms:W3CDTF">2024-03-18T19:16:58Z</dcterms:modified>
</cp:coreProperties>
</file>