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3"/>
  </p:notesMasterIdLst>
  <p:handoutMasterIdLst>
    <p:handoutMasterId r:id="rId34"/>
  </p:handoutMasterIdLst>
  <p:sldIdLst>
    <p:sldId id="481" r:id="rId6"/>
    <p:sldId id="507" r:id="rId7"/>
    <p:sldId id="501" r:id="rId8"/>
    <p:sldId id="488" r:id="rId9"/>
    <p:sldId id="482" r:id="rId10"/>
    <p:sldId id="486" r:id="rId11"/>
    <p:sldId id="498" r:id="rId12"/>
    <p:sldId id="499" r:id="rId13"/>
    <p:sldId id="509" r:id="rId14"/>
    <p:sldId id="511" r:id="rId15"/>
    <p:sldId id="510" r:id="rId16"/>
    <p:sldId id="518" r:id="rId17"/>
    <p:sldId id="508" r:id="rId18"/>
    <p:sldId id="505" r:id="rId19"/>
    <p:sldId id="503" r:id="rId20"/>
    <p:sldId id="504" r:id="rId21"/>
    <p:sldId id="519" r:id="rId22"/>
    <p:sldId id="290" r:id="rId23"/>
    <p:sldId id="291" r:id="rId24"/>
    <p:sldId id="516" r:id="rId25"/>
    <p:sldId id="517" r:id="rId26"/>
    <p:sldId id="520" r:id="rId27"/>
    <p:sldId id="302" r:id="rId28"/>
    <p:sldId id="513" r:id="rId29"/>
    <p:sldId id="515" r:id="rId30"/>
    <p:sldId id="514" r:id="rId31"/>
    <p:sldId id="512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41"/>
    <a:srgbClr val="30B21C"/>
    <a:srgbClr val="0000FF"/>
    <a:srgbClr val="AADAFF"/>
    <a:srgbClr val="D3D3FF"/>
    <a:srgbClr val="B58CFF"/>
    <a:srgbClr val="8F4E21"/>
    <a:srgbClr val="B5622A"/>
    <a:srgbClr val="585858"/>
    <a:srgbClr val="7B7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5" autoAdjust="0"/>
    <p:restoredTop sz="91271" autoAdjust="0"/>
  </p:normalViewPr>
  <p:slideViewPr>
    <p:cSldViewPr snapToGrid="0">
      <p:cViewPr varScale="1">
        <p:scale>
          <a:sx n="54" d="100"/>
          <a:sy n="54" d="100"/>
        </p:scale>
        <p:origin x="78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198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5705F-A5D6-4048-A36C-1AADC59833FD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D8B45-C48F-433D-B6C7-E01C4FE94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06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81C6B4D-BD1A-46DC-8347-3923A0A857A1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059DE5-2E6A-4A40-A264-303171314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19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59DE5-2E6A-4A40-A264-3031713149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60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64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32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082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1"/>
            <a:ext cx="10972800" cy="4495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00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13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1355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21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64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32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21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8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193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98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94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56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42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28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4832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24051"/>
            <a:ext cx="4011084" cy="3670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5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7599" y="304800"/>
            <a:ext cx="488887" cy="41947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172200"/>
            <a:ext cx="3860800" cy="6858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Agricultural Outlook Forum</a:t>
            </a:r>
          </a:p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February 21 – 22, 2019</a:t>
            </a:r>
          </a:p>
        </p:txBody>
      </p:sp>
    </p:spTree>
    <p:extLst>
      <p:ext uri="{BB962C8B-B14F-4D97-AF65-F5344CB8AC3E}">
        <p14:creationId xmlns:p14="http://schemas.microsoft.com/office/powerpoint/2010/main" val="2277184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95799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33400"/>
            <a:ext cx="73152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62537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89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1"/>
            <a:ext cx="10972800" cy="4495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73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13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1355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24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64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32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19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644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193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27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88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87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7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9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193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035676"/>
            <a:ext cx="3860800" cy="6858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Agricultural Outlook Forum</a:t>
            </a:r>
          </a:p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February 21 – 22, 2019</a:t>
            </a:r>
          </a:p>
        </p:txBody>
      </p:sp>
    </p:spTree>
    <p:extLst>
      <p:ext uri="{BB962C8B-B14F-4D97-AF65-F5344CB8AC3E}">
        <p14:creationId xmlns:p14="http://schemas.microsoft.com/office/powerpoint/2010/main" val="1511625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4832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24051"/>
            <a:ext cx="4011084" cy="3670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6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95799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33400"/>
            <a:ext cx="73152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62537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32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1"/>
            <a:ext cx="10972800" cy="4495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54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13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1355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30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64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32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73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22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193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69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43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73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21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6400" y="6035676"/>
            <a:ext cx="3860800" cy="6858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4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81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4832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24051"/>
            <a:ext cx="4011084" cy="3670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33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95799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33400"/>
            <a:ext cx="73152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62537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091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1"/>
            <a:ext cx="10972800" cy="4495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1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13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1355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009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64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32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994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71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42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193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94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625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8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687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621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328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4832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24051"/>
            <a:ext cx="4011084" cy="3670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36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95799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33400"/>
            <a:ext cx="73152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62537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1595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1"/>
            <a:ext cx="10972800" cy="4495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475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13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1355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10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9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4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4832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24051"/>
            <a:ext cx="4011084" cy="3670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86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95799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33400"/>
            <a:ext cx="73152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62537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76385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5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5852160"/>
            <a:ext cx="12192000" cy="1005840"/>
            <a:chOff x="0" y="6017036"/>
            <a:chExt cx="8989691" cy="840964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0"/>
            <a:stretch/>
          </p:blipFill>
          <p:spPr>
            <a:xfrm>
              <a:off x="0" y="6017036"/>
              <a:ext cx="8052179" cy="8409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6172200"/>
              <a:ext cx="607691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662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5852160"/>
            <a:ext cx="12192000" cy="1005840"/>
            <a:chOff x="0" y="6017036"/>
            <a:chExt cx="8989691" cy="840964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0"/>
            <a:stretch/>
          </p:blipFill>
          <p:spPr>
            <a:xfrm>
              <a:off x="0" y="6017036"/>
              <a:ext cx="8052179" cy="8409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6172200"/>
              <a:ext cx="607691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467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5852160"/>
            <a:ext cx="12192000" cy="1005840"/>
            <a:chOff x="0" y="6017036"/>
            <a:chExt cx="8989691" cy="840964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0"/>
            <a:stretch/>
          </p:blipFill>
          <p:spPr>
            <a:xfrm>
              <a:off x="0" y="6017036"/>
              <a:ext cx="8052179" cy="8409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6172200"/>
              <a:ext cx="607691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076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5852160"/>
            <a:ext cx="12192000" cy="1005840"/>
            <a:chOff x="0" y="6017036"/>
            <a:chExt cx="8989691" cy="840964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0"/>
            <a:stretch/>
          </p:blipFill>
          <p:spPr>
            <a:xfrm>
              <a:off x="0" y="6017036"/>
              <a:ext cx="8052179" cy="8409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6172200"/>
              <a:ext cx="607691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428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" y="6017036"/>
            <a:ext cx="11986255" cy="840964"/>
            <a:chOff x="0" y="6017036"/>
            <a:chExt cx="8989691" cy="84096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0"/>
            <a:stretch/>
          </p:blipFill>
          <p:spPr>
            <a:xfrm>
              <a:off x="0" y="6017036"/>
              <a:ext cx="8052179" cy="84096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6172200"/>
              <a:ext cx="607691" cy="609600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Agricultural Outlook Forum February 21 – 22, 2019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7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ather.gov/lsx/July262022Flooding" TargetMode="External"/><Relationship Id="rId2" Type="http://schemas.openxmlformats.org/officeDocument/2006/relationships/hyperlink" Target="https://storymaps.arcgis.com/stories/9d10335079444c159966e0a28c90c4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ather.com/photos/news/2022-07-26-st-louis-missouri-flood" TargetMode="External"/><Relationship Id="rId4" Type="http://schemas.openxmlformats.org/officeDocument/2006/relationships/hyperlink" Target="https://www.weather.gov/jkl/July2022Floodin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observatory.nasa.gov/images/150156/extreme-rainfall-leads-to-midwest-floodin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prism.oregonstate.edu/mtd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prism.oregonstate.edu/mtd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assgeo.csiss.gmu.edu/CropCASMA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EEE77-0695-4A08-AD8A-C66D66E6A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904336"/>
            <a:ext cx="10261600" cy="1066800"/>
          </a:xfrm>
        </p:spPr>
        <p:txBody>
          <a:bodyPr>
            <a:normAutofit/>
          </a:bodyPr>
          <a:lstStyle/>
          <a:p>
            <a:r>
              <a:rPr lang="en-US" b="1" dirty="0"/>
              <a:t>Summer 2022 Midwest Flooding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62263-DE5B-409B-9415-F81AF66B8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600865"/>
            <a:ext cx="10972800" cy="457199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Assessment Period: July 26-August 8, 2022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Publication Date: August 17, 2022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USDA NASS</a:t>
            </a:r>
          </a:p>
          <a:p>
            <a:pPr marL="0" indent="0" algn="ctr">
              <a:buNone/>
            </a:pPr>
            <a:r>
              <a:rPr lang="en-US" dirty="0"/>
              <a:t>Disaster Monitoring Team</a:t>
            </a:r>
          </a:p>
        </p:txBody>
      </p:sp>
    </p:spTree>
    <p:extLst>
      <p:ext uri="{BB962C8B-B14F-4D97-AF65-F5344CB8AC3E}">
        <p14:creationId xmlns:p14="http://schemas.microsoft.com/office/powerpoint/2010/main" val="1197522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D907080-0F97-4013-A5A4-CC89B8DCD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971C2E2-46D3-45DE-A0AC-5BB4EEBB6F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D907080-0F97-4013-A5A4-CC89B8DCD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03FD4-92C2-477C-91F2-0603A63C5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39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B0ABC-EBE2-471B-A279-D4809A620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2563905"/>
            <a:ext cx="10261600" cy="1066800"/>
          </a:xfrm>
        </p:spPr>
        <p:txBody>
          <a:bodyPr/>
          <a:lstStyle/>
          <a:p>
            <a:r>
              <a:rPr lang="en-US" b="1" dirty="0"/>
              <a:t>Inundation Analysis – St. Louis 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9211E-0A82-4B13-AADF-59994AEF1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994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B73D0C0-50EE-4D5A-8FBA-7DD74C0E7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BE71A-60F3-413A-B3A1-637B78A11A78}"/>
              </a:ext>
            </a:extLst>
          </p:cNvPr>
          <p:cNvGrpSpPr/>
          <p:nvPr/>
        </p:nvGrpSpPr>
        <p:grpSpPr>
          <a:xfrm>
            <a:off x="1609413" y="499213"/>
            <a:ext cx="8973174" cy="5859574"/>
            <a:chOff x="1788650" y="86007"/>
            <a:chExt cx="10311505" cy="67335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C0286FF-D4AF-40ED-BE01-E1CD416C3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1093" y="86007"/>
              <a:ext cx="5139062" cy="334299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49211F-40FD-43ED-A21E-E373FF654E80}"/>
                </a:ext>
              </a:extLst>
            </p:cNvPr>
            <p:cNvSpPr txBox="1"/>
            <p:nvPr/>
          </p:nvSpPr>
          <p:spPr>
            <a:xfrm>
              <a:off x="6947617" y="3106736"/>
              <a:ext cx="301214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latin typeface="Roboto" panose="02000000000000000000" pitchFamily="2" charset="0"/>
                </a:rPr>
                <a:t>Aug 1, 2022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9ECFA7-73FB-456B-8856-6154EC851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8033" y="3476532"/>
              <a:ext cx="5142121" cy="334299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A13B79-5D2E-4B87-BC77-A4981A7E40BE}"/>
                </a:ext>
              </a:extLst>
            </p:cNvPr>
            <p:cNvSpPr txBox="1"/>
            <p:nvPr/>
          </p:nvSpPr>
          <p:spPr>
            <a:xfrm>
              <a:off x="6947616" y="6535734"/>
              <a:ext cx="301214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latin typeface="Roboto" panose="02000000000000000000" pitchFamily="2" charset="0"/>
                </a:rPr>
                <a:t>Aug 6, 2022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E71459-45AA-40FE-B10E-A4B4879EE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88650" y="86007"/>
              <a:ext cx="5135075" cy="334299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E510FB-8E84-48C4-B385-EBFC0FEF96E7}"/>
                </a:ext>
              </a:extLst>
            </p:cNvPr>
            <p:cNvSpPr txBox="1"/>
            <p:nvPr/>
          </p:nvSpPr>
          <p:spPr>
            <a:xfrm>
              <a:off x="1805804" y="3152001"/>
              <a:ext cx="356359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latin typeface="Roboto" panose="02000000000000000000" pitchFamily="2" charset="0"/>
                </a:rPr>
                <a:t>Jun 4 – Jul 22, 2022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3D0A7D-B7C4-402E-AE79-34FE5EB5B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88650" y="3476532"/>
              <a:ext cx="5135075" cy="334299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8553C7-BB7A-48E9-9C90-261EF408EEBA}"/>
                </a:ext>
              </a:extLst>
            </p:cNvPr>
            <p:cNvSpPr txBox="1"/>
            <p:nvPr/>
          </p:nvSpPr>
          <p:spPr>
            <a:xfrm>
              <a:off x="1805804" y="6494994"/>
              <a:ext cx="356359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latin typeface="Roboto" panose="02000000000000000000" pitchFamily="2" charset="0"/>
                </a:rPr>
                <a:t>NASS CDL 2021</a:t>
              </a:r>
              <a:endParaRPr lang="en-US" sz="1200" b="1" dirty="0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EE9704F-625B-4722-BDC0-42525F247E43}"/>
              </a:ext>
            </a:extLst>
          </p:cNvPr>
          <p:cNvSpPr txBox="1">
            <a:spLocks/>
          </p:cNvSpPr>
          <p:nvPr/>
        </p:nvSpPr>
        <p:spPr>
          <a:xfrm>
            <a:off x="0" y="6332787"/>
            <a:ext cx="12192000" cy="73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800" dirty="0"/>
              <a:t>Sentinel-2 MSI Images (optical imagery)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2F5DEC-863D-4CD3-B818-4E387A86AF91}"/>
              </a:ext>
            </a:extLst>
          </p:cNvPr>
          <p:cNvSpPr txBox="1"/>
          <p:nvPr/>
        </p:nvSpPr>
        <p:spPr>
          <a:xfrm>
            <a:off x="33556" y="50334"/>
            <a:ext cx="37208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Roboto" panose="02000000000000000000" pitchFamily="2" charset="0"/>
              </a:rPr>
              <a:t>St. Charles County, MO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99449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A363240-D74B-4276-9B3B-CFB7A1E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8C2DE8-52EB-4A77-B454-AF30D6638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0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B01C025-AA6F-4F9E-9BA0-75921C31B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642B88-6C96-48D3-A557-CC65F13394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4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B01C025-AA6F-4F9E-9BA0-75921C31B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034A89A4-BAD1-44D1-8939-B3D2BB369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57" y="1493327"/>
            <a:ext cx="7049486" cy="38713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361620-6F3E-4FED-B1CB-11B7AEB907AB}"/>
              </a:ext>
            </a:extLst>
          </p:cNvPr>
          <p:cNvSpPr txBox="1"/>
          <p:nvPr/>
        </p:nvSpPr>
        <p:spPr>
          <a:xfrm>
            <a:off x="2571257" y="5467350"/>
            <a:ext cx="7049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Acres planted are official NASS estimates for acres planted of corn and soybeans in 2021. Percent inundated derived from Sentinel-2 Modified Normalized Water Index (MNDWI) dated August 1, 2022 and the 2021 Cropland Data Layer (acres planted).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4BD75B-65C0-4403-A0F4-442ADFDF1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54705"/>
            <a:ext cx="10261600" cy="1066800"/>
          </a:xfrm>
        </p:spPr>
        <p:txBody>
          <a:bodyPr>
            <a:normAutofit/>
          </a:bodyPr>
          <a:lstStyle/>
          <a:p>
            <a:r>
              <a:rPr lang="en-US" dirty="0"/>
              <a:t>Inundated Cropland – St. Louis Area</a:t>
            </a:r>
          </a:p>
        </p:txBody>
      </p:sp>
    </p:spTree>
    <p:extLst>
      <p:ext uri="{BB962C8B-B14F-4D97-AF65-F5344CB8AC3E}">
        <p14:creationId xmlns:p14="http://schemas.microsoft.com/office/powerpoint/2010/main" val="3582146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B0ABC-EBE2-471B-A279-D4809A620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2563905"/>
            <a:ext cx="10261600" cy="1066800"/>
          </a:xfrm>
        </p:spPr>
        <p:txBody>
          <a:bodyPr/>
          <a:lstStyle/>
          <a:p>
            <a:r>
              <a:rPr lang="en-US" b="1" dirty="0"/>
              <a:t>Inundation Analysis – Southern Illinois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9211E-0A82-4B13-AADF-59994AEF1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8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E430B-97D4-40EC-A3F2-D98AB84D1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763" y="145915"/>
            <a:ext cx="3720830" cy="2976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ADC0B8-1C41-4F59-BA75-1D8071BD6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893" y="145915"/>
            <a:ext cx="3726637" cy="29766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F24E97-BF53-483A-B163-D682C5B084E5}"/>
              </a:ext>
            </a:extLst>
          </p:cNvPr>
          <p:cNvSpPr txBox="1"/>
          <p:nvPr/>
        </p:nvSpPr>
        <p:spPr>
          <a:xfrm>
            <a:off x="8251893" y="3127646"/>
            <a:ext cx="29454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</a:rPr>
              <a:t>Sentinel-2 MSI images (Aug 3, 2022)</a:t>
            </a:r>
            <a:endParaRPr lang="en-US" sz="1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AA32D8-2413-46A8-A667-CBCE69DA32A7}"/>
              </a:ext>
            </a:extLst>
          </p:cNvPr>
          <p:cNvSpPr txBox="1"/>
          <p:nvPr/>
        </p:nvSpPr>
        <p:spPr>
          <a:xfrm>
            <a:off x="4416763" y="3127646"/>
            <a:ext cx="39664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</a:rPr>
              <a:t>Sentinel-2 MSI images (median of Jul 01 – 21, 2022)</a:t>
            </a:r>
            <a:endParaRPr lang="en-US" sz="1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A4C9AC-A57C-4FDD-9DB9-CB031BF0F6F1}"/>
              </a:ext>
            </a:extLst>
          </p:cNvPr>
          <p:cNvSpPr txBox="1"/>
          <p:nvPr/>
        </p:nvSpPr>
        <p:spPr>
          <a:xfrm>
            <a:off x="8247365" y="6488681"/>
            <a:ext cx="39446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latin typeface="Roboto" panose="02000000000000000000" pitchFamily="2" charset="0"/>
              </a:rPr>
              <a:t>Inundated corn and soybeans (blue) detected from Sentinel-1SAR and Sentinel-2 MSI images</a:t>
            </a:r>
            <a:endParaRPr lang="en-US" sz="10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3218D6-D866-43A1-897D-E0F6BA789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2" y="424610"/>
            <a:ext cx="4234472" cy="63410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76F5618-6DD5-4C65-9362-808533029D74}"/>
              </a:ext>
            </a:extLst>
          </p:cNvPr>
          <p:cNvSpPr/>
          <p:nvPr/>
        </p:nvSpPr>
        <p:spPr>
          <a:xfrm>
            <a:off x="1391056" y="3429000"/>
            <a:ext cx="2003898" cy="14348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EFA26A-6241-4F38-89CD-BCB94CDF5398}"/>
              </a:ext>
            </a:extLst>
          </p:cNvPr>
          <p:cNvCxnSpPr>
            <a:cxnSpLocks/>
          </p:cNvCxnSpPr>
          <p:nvPr/>
        </p:nvCxnSpPr>
        <p:spPr>
          <a:xfrm>
            <a:off x="3421664" y="4309318"/>
            <a:ext cx="95805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C026009-2412-41A9-836C-4523F7AD3B5A}"/>
              </a:ext>
            </a:extLst>
          </p:cNvPr>
          <p:cNvSpPr txBox="1"/>
          <p:nvPr/>
        </p:nvSpPr>
        <p:spPr>
          <a:xfrm>
            <a:off x="33556" y="50334"/>
            <a:ext cx="37208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Roboto" panose="02000000000000000000" pitchFamily="2" charset="0"/>
              </a:rPr>
              <a:t>Wayne County, IL</a:t>
            </a:r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2F9BFF-C959-4763-835B-92C1B5BA231A}"/>
              </a:ext>
            </a:extLst>
          </p:cNvPr>
          <p:cNvSpPr txBox="1"/>
          <p:nvPr/>
        </p:nvSpPr>
        <p:spPr>
          <a:xfrm>
            <a:off x="6277178" y="2763816"/>
            <a:ext cx="9531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Roboto" panose="02000000000000000000" pitchFamily="2" charset="0"/>
              </a:rPr>
              <a:t>Before </a:t>
            </a:r>
            <a:endParaRPr lang="en-US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C9CB2F-1290-4AE7-9E92-218CCB15AD60}"/>
              </a:ext>
            </a:extLst>
          </p:cNvPr>
          <p:cNvSpPr txBox="1"/>
          <p:nvPr/>
        </p:nvSpPr>
        <p:spPr>
          <a:xfrm>
            <a:off x="10720809" y="2763816"/>
            <a:ext cx="9531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Roboto" panose="02000000000000000000" pitchFamily="2" charset="0"/>
              </a:rPr>
              <a:t>After </a:t>
            </a:r>
            <a:endParaRPr lang="en-US" sz="16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FD28AE1-D2F6-45F2-9EE7-45DDDBF45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344" y="3453356"/>
            <a:ext cx="3746663" cy="29766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B26531-2CA8-450B-82D3-FFD232116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7366" y="3468654"/>
            <a:ext cx="3733895" cy="29613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F034F4-12E2-48E5-9970-91B7F1E9AB2C}"/>
              </a:ext>
            </a:extLst>
          </p:cNvPr>
          <p:cNvSpPr txBox="1"/>
          <p:nvPr/>
        </p:nvSpPr>
        <p:spPr>
          <a:xfrm>
            <a:off x="8247365" y="6153020"/>
            <a:ext cx="1408466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</a:rPr>
              <a:t>NASS CDL 2021</a:t>
            </a:r>
            <a:endParaRPr lang="en-US" sz="1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16427F-5B9D-452A-AFD1-053F2C55F5CB}"/>
              </a:ext>
            </a:extLst>
          </p:cNvPr>
          <p:cNvSpPr txBox="1"/>
          <p:nvPr/>
        </p:nvSpPr>
        <p:spPr>
          <a:xfrm>
            <a:off x="4505877" y="6478730"/>
            <a:ext cx="35635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</a:rPr>
              <a:t>Sentinel-1 SAR anomaly (Aug 1, 2022)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75012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0C7F5-66BD-458C-9987-6D579FBAF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2" y="424610"/>
            <a:ext cx="4234472" cy="6341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CBAA97-1FB0-43FB-9B41-113036EBD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851" y="288221"/>
            <a:ext cx="3740999" cy="2897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F95AD-EC6B-4EF0-8398-D698DBC73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174" y="288221"/>
            <a:ext cx="3762865" cy="2897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928687-F4F5-46C7-A9A1-CC55A6401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917" y="3595145"/>
            <a:ext cx="3762865" cy="2887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7DE29A-FD67-4438-8D0E-15B86075D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3174" y="3603534"/>
            <a:ext cx="3741000" cy="28656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05278E-12A0-4097-BD1F-7A421C60B85A}"/>
              </a:ext>
            </a:extLst>
          </p:cNvPr>
          <p:cNvSpPr txBox="1"/>
          <p:nvPr/>
        </p:nvSpPr>
        <p:spPr>
          <a:xfrm>
            <a:off x="8251893" y="3127646"/>
            <a:ext cx="29454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</a:rPr>
              <a:t>Sentinel-2 MSI images (Aug 3, 2022)</a:t>
            </a:r>
            <a:endParaRPr lang="en-US" sz="1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06259C-5D8F-4984-B6D2-51BCB04731B1}"/>
              </a:ext>
            </a:extLst>
          </p:cNvPr>
          <p:cNvSpPr txBox="1"/>
          <p:nvPr/>
        </p:nvSpPr>
        <p:spPr>
          <a:xfrm>
            <a:off x="4416763" y="3127646"/>
            <a:ext cx="39664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</a:rPr>
              <a:t>Sentinel-2 MSI images (median of Jul 01 – 21, 2022)</a:t>
            </a:r>
            <a:endParaRPr lang="en-US" sz="1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3D2D97-9B07-4F95-A2F3-008B943E8E52}"/>
              </a:ext>
            </a:extLst>
          </p:cNvPr>
          <p:cNvSpPr txBox="1"/>
          <p:nvPr/>
        </p:nvSpPr>
        <p:spPr>
          <a:xfrm>
            <a:off x="4439275" y="6493449"/>
            <a:ext cx="14084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</a:rPr>
              <a:t>NASS CDL 2021</a:t>
            </a:r>
            <a:endParaRPr lang="en-US" sz="1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9D5665-FC7E-457D-BB17-FE4FC0F1B65C}"/>
              </a:ext>
            </a:extLst>
          </p:cNvPr>
          <p:cNvSpPr txBox="1"/>
          <p:nvPr/>
        </p:nvSpPr>
        <p:spPr>
          <a:xfrm>
            <a:off x="5847741" y="2886798"/>
            <a:ext cx="9531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Roboto" panose="02000000000000000000" pitchFamily="2" charset="0"/>
              </a:rPr>
              <a:t>Before </a:t>
            </a: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0ACEE5-3B86-4FBC-A771-805266BA4DD5}"/>
              </a:ext>
            </a:extLst>
          </p:cNvPr>
          <p:cNvSpPr txBox="1"/>
          <p:nvPr/>
        </p:nvSpPr>
        <p:spPr>
          <a:xfrm>
            <a:off x="10291372" y="2886798"/>
            <a:ext cx="9531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Roboto" panose="02000000000000000000" pitchFamily="2" charset="0"/>
              </a:rPr>
              <a:t>After </a:t>
            </a:r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FD3F6F-0D3D-484C-AD65-75BE4DFC4685}"/>
              </a:ext>
            </a:extLst>
          </p:cNvPr>
          <p:cNvSpPr/>
          <p:nvPr/>
        </p:nvSpPr>
        <p:spPr>
          <a:xfrm>
            <a:off x="1384183" y="1367406"/>
            <a:ext cx="2155569" cy="16424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BEAB0D-D412-4E91-8857-F1BC440F2168}"/>
              </a:ext>
            </a:extLst>
          </p:cNvPr>
          <p:cNvCxnSpPr>
            <a:cxnSpLocks/>
          </p:cNvCxnSpPr>
          <p:nvPr/>
        </p:nvCxnSpPr>
        <p:spPr>
          <a:xfrm>
            <a:off x="3557268" y="3026248"/>
            <a:ext cx="885773" cy="7567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B679625-7143-47E8-A045-FDC8A121F6B3}"/>
              </a:ext>
            </a:extLst>
          </p:cNvPr>
          <p:cNvSpPr txBox="1"/>
          <p:nvPr/>
        </p:nvSpPr>
        <p:spPr>
          <a:xfrm>
            <a:off x="33556" y="50334"/>
            <a:ext cx="37208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Roboto" panose="02000000000000000000" pitchFamily="2" charset="0"/>
              </a:rPr>
              <a:t>Wayne County, IL</a:t>
            </a:r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F73BB7-F0B0-4ACC-B023-D0504C77A8D4}"/>
              </a:ext>
            </a:extLst>
          </p:cNvPr>
          <p:cNvSpPr txBox="1"/>
          <p:nvPr/>
        </p:nvSpPr>
        <p:spPr>
          <a:xfrm>
            <a:off x="8247365" y="6488681"/>
            <a:ext cx="39446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latin typeface="Roboto" panose="02000000000000000000" pitchFamily="2" charset="0"/>
              </a:rPr>
              <a:t>Inundated corn and soybeans (blue) detected from Sentinel-1SAR and Sentinel-2 MSI images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4148986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77235E-8C4B-4CA5-9ABD-AFC88ECCD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89185"/>
            <a:ext cx="10972800" cy="4869280"/>
          </a:xfrm>
        </p:spPr>
        <p:txBody>
          <a:bodyPr>
            <a:normAutofit/>
          </a:bodyPr>
          <a:lstStyle/>
          <a:p>
            <a:r>
              <a:rPr lang="en-US" sz="2400" dirty="0"/>
              <a:t>Greater St. Louis Area, Missouri, Illinois, Kentucky</a:t>
            </a:r>
          </a:p>
          <a:p>
            <a:r>
              <a:rPr lang="en-US" sz="2400" dirty="0"/>
              <a:t>Late July/Early August 2022 (July 26-30, 2022)</a:t>
            </a:r>
          </a:p>
          <a:p>
            <a:r>
              <a:rPr lang="en-US" sz="2400" dirty="0"/>
              <a:t>Historic Flash Flooding (</a:t>
            </a:r>
            <a:r>
              <a:rPr lang="en-US" sz="2400" dirty="0">
                <a:hlinkClick r:id="rId2"/>
              </a:rPr>
              <a:t>https://storymaps.arcgis.com/stories/9d10335079444c159966e0a28c90c4df</a:t>
            </a:r>
            <a:r>
              <a:rPr lang="en-US" sz="2400" dirty="0"/>
              <a:t>) </a:t>
            </a:r>
          </a:p>
          <a:p>
            <a:r>
              <a:rPr lang="en-US" sz="2400" dirty="0"/>
              <a:t>Described as a complex of training thunderstorms set up roughly along the I-70 corridor in Missouri and I-64 corridor in Illinois, and into Kentucky. These thunderstorms, at times, caused rainfall rates in excess of 4"/</a:t>
            </a:r>
            <a:r>
              <a:rPr lang="en-US" sz="2400" dirty="0" err="1"/>
              <a:t>hr</a:t>
            </a:r>
            <a:r>
              <a:rPr lang="en-US" sz="2400" dirty="0"/>
              <a:t> across complex terrain that led to widespread devastating impacts in the region (</a:t>
            </a:r>
            <a:r>
              <a:rPr lang="en-US" sz="2400" dirty="0">
                <a:hlinkClick r:id="rId3"/>
              </a:rPr>
              <a:t>https://www.weather.gov/lsx/July262022Flooding</a:t>
            </a:r>
            <a:r>
              <a:rPr lang="en-US" sz="2400" dirty="0"/>
              <a:t>, </a:t>
            </a:r>
            <a:r>
              <a:rPr lang="en-US" sz="2400" dirty="0">
                <a:hlinkClick r:id="rId4"/>
              </a:rPr>
              <a:t>https://www.weather.gov/jkl/July2022Flooding</a:t>
            </a:r>
            <a:r>
              <a:rPr lang="en-US" sz="2400" dirty="0"/>
              <a:t>, </a:t>
            </a:r>
            <a:r>
              <a:rPr lang="en-US" sz="2400" dirty="0">
                <a:hlinkClick r:id="rId5"/>
              </a:rPr>
              <a:t>https://weather.com/photos/news/2022-07-26-st-louis-missouri-flood</a:t>
            </a:r>
            <a:r>
              <a:rPr lang="en-US" sz="2400" dirty="0"/>
              <a:t>)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617A39A-6008-400C-B545-8773C4D7C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19F735-F274-471B-83D1-4E7BCDC86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49846"/>
            <a:ext cx="10261600" cy="1066800"/>
          </a:xfrm>
        </p:spPr>
        <p:txBody>
          <a:bodyPr>
            <a:normAutofit/>
          </a:bodyPr>
          <a:lstStyle/>
          <a:p>
            <a:r>
              <a:rPr lang="en-US" dirty="0"/>
              <a:t>Event Summary</a:t>
            </a:r>
          </a:p>
        </p:txBody>
      </p:sp>
    </p:spTree>
    <p:extLst>
      <p:ext uri="{BB962C8B-B14F-4D97-AF65-F5344CB8AC3E}">
        <p14:creationId xmlns:p14="http://schemas.microsoft.com/office/powerpoint/2010/main" val="691642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B01C025-AA6F-4F9E-9BA0-75921C31B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283CEF-7245-44A5-A304-5649315E8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34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B01C025-AA6F-4F9E-9BA0-75921C31B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361620-6F3E-4FED-B1CB-11B7AEB907AB}"/>
              </a:ext>
            </a:extLst>
          </p:cNvPr>
          <p:cNvSpPr txBox="1"/>
          <p:nvPr/>
        </p:nvSpPr>
        <p:spPr>
          <a:xfrm>
            <a:off x="2571257" y="5467350"/>
            <a:ext cx="7049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Acres planted are official NASS estimates for acres planted of corn and soybeans in 2021. Percent inundated derived from Sentinel-2 imagery dated August 1-3, 2022 and the 2021 Cropland Data Layer (acres planted).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4BD75B-65C0-4403-A0F4-442ADFDF1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54705"/>
            <a:ext cx="10261600" cy="1066800"/>
          </a:xfrm>
        </p:spPr>
        <p:txBody>
          <a:bodyPr>
            <a:normAutofit/>
          </a:bodyPr>
          <a:lstStyle/>
          <a:p>
            <a:r>
              <a:rPr lang="en-US" dirty="0"/>
              <a:t>Inundated Cropland – Illinois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AD5056-1977-4C66-9989-463C7242A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256" y="1407407"/>
            <a:ext cx="7049485" cy="387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56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B0ABC-EBE2-471B-A279-D4809A620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2563905"/>
            <a:ext cx="10261600" cy="1066800"/>
          </a:xfrm>
        </p:spPr>
        <p:txBody>
          <a:bodyPr/>
          <a:lstStyle/>
          <a:p>
            <a:r>
              <a:rPr lang="en-US" b="1" dirty="0"/>
              <a:t>Inundation Analysis – Southwest Kentucky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9211E-0A82-4B13-AADF-59994AEF1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87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E7795E-B9BC-47F4-8F25-143D6F661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215" y="3429000"/>
            <a:ext cx="3988378" cy="316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7667F7-53C0-4E0A-AD7B-AADD06F0E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21" y="94734"/>
            <a:ext cx="3988378" cy="3168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DE790-727D-4C50-9C46-0421DDF7C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22" y="3429000"/>
            <a:ext cx="3988378" cy="31653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A9F118-C163-4375-A1BE-FD293BD46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586" y="96492"/>
            <a:ext cx="4009007" cy="31653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F413BF-A154-4CC0-B53D-86D83C26D617}"/>
              </a:ext>
            </a:extLst>
          </p:cNvPr>
          <p:cNvSpPr txBox="1"/>
          <p:nvPr/>
        </p:nvSpPr>
        <p:spPr>
          <a:xfrm>
            <a:off x="8643608" y="5274170"/>
            <a:ext cx="30032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</a:rPr>
              <a:t>Floods (blue) were detected from Sentinel-1 images of July 27 and Aug 1, 2022, in croplands near Cumberland River, Kentucky. Affected crops may include soybeans, double crop winter wheat/Soybeans, and corn.</a:t>
            </a:r>
            <a:endParaRPr lang="en-US" sz="1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B43065-E743-40A5-80C2-83855F73612F}"/>
              </a:ext>
            </a:extLst>
          </p:cNvPr>
          <p:cNvSpPr txBox="1"/>
          <p:nvPr/>
        </p:nvSpPr>
        <p:spPr>
          <a:xfrm>
            <a:off x="2006579" y="6197500"/>
            <a:ext cx="2302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</a:rPr>
              <a:t>Min SWI Jul 25 - Aug 8, 2022</a:t>
            </a:r>
            <a:endParaRPr lang="en-US" sz="1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3DF715-E24F-4EF3-9760-9F2C7A4B4DC8}"/>
              </a:ext>
            </a:extLst>
          </p:cNvPr>
          <p:cNvSpPr txBox="1"/>
          <p:nvPr/>
        </p:nvSpPr>
        <p:spPr>
          <a:xfrm>
            <a:off x="1665673" y="2888073"/>
            <a:ext cx="26928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</a:rPr>
              <a:t>Median SWI of Jun 2 - Jul 22, 2022</a:t>
            </a:r>
            <a:endParaRPr lang="en-US" sz="1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31C47-2385-4F34-BEA4-5F1F195CDE0C}"/>
              </a:ext>
            </a:extLst>
          </p:cNvPr>
          <p:cNvSpPr txBox="1"/>
          <p:nvPr/>
        </p:nvSpPr>
        <p:spPr>
          <a:xfrm>
            <a:off x="5519956" y="2945187"/>
            <a:ext cx="2852257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</a:rPr>
              <a:t>Sentinel-1 SAR anomaly (Aug 1, 2022)</a:t>
            </a:r>
            <a:endParaRPr lang="en-US" sz="1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2AE35B-B1E7-438F-8B85-27F0AE893449}"/>
              </a:ext>
            </a:extLst>
          </p:cNvPr>
          <p:cNvSpPr txBox="1"/>
          <p:nvPr/>
        </p:nvSpPr>
        <p:spPr>
          <a:xfrm>
            <a:off x="8643608" y="50334"/>
            <a:ext cx="37208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Roboto" panose="02000000000000000000" pitchFamily="2" charset="0"/>
              </a:rPr>
              <a:t>Trigg County, KY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660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A363240-D74B-4276-9B3B-CFB7A1E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ADE53307-FED1-42E2-B908-1192637AF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17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A363240-D74B-4276-9B3B-CFB7A1E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3248536-18B8-4926-806F-65A05A7B9F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79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A363240-D74B-4276-9B3B-CFB7A1E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Graphical user interface, chart, map&#10;&#10;Description automatically generated">
            <a:extLst>
              <a:ext uri="{FF2B5EF4-FFF2-40B4-BE49-F238E27FC236}">
                <a16:creationId xmlns:a16="http://schemas.microsoft.com/office/drawing/2014/main" id="{09811B2B-1C10-40D2-BE5D-2F20974820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9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B01C025-AA6F-4F9E-9BA0-75921C31B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361620-6F3E-4FED-B1CB-11B7AEB907AB}"/>
              </a:ext>
            </a:extLst>
          </p:cNvPr>
          <p:cNvSpPr txBox="1"/>
          <p:nvPr/>
        </p:nvSpPr>
        <p:spPr>
          <a:xfrm>
            <a:off x="2571257" y="5467350"/>
            <a:ext cx="7049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Acres planted are official NASS estimates for acres planted of corn and soybeans in 2021. Percent inundated derived from Sentinel-1 Water Index (SWI) imagery dated between July 27 and August 8, 2022.  and the 2021 Cropland Data Layer (acres planted).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4BD75B-65C0-4403-A0F4-442ADFDF1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54705"/>
            <a:ext cx="10261600" cy="1066800"/>
          </a:xfrm>
        </p:spPr>
        <p:txBody>
          <a:bodyPr>
            <a:normAutofit/>
          </a:bodyPr>
          <a:lstStyle/>
          <a:p>
            <a:r>
              <a:rPr lang="en-US" dirty="0"/>
              <a:t>Inundated Cropland – Kentucky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8DC09B-136A-46E4-B3D1-F61DFB67E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481" y="1407406"/>
            <a:ext cx="5473039" cy="387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00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8A704FB-FE4D-4574-B0E8-15D501BD6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149846"/>
            <a:ext cx="10261600" cy="1066800"/>
          </a:xfrm>
        </p:spPr>
        <p:txBody>
          <a:bodyPr>
            <a:normAutofit/>
          </a:bodyPr>
          <a:lstStyle/>
          <a:p>
            <a:r>
              <a:rPr lang="en-US" dirty="0"/>
              <a:t>Event Summary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524134F-DC7F-4C46-BBC8-037E6E59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33" y="1371600"/>
            <a:ext cx="5813195" cy="44002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420E20-0110-451D-9975-C83AC56D56AF}"/>
              </a:ext>
            </a:extLst>
          </p:cNvPr>
          <p:cNvSpPr txBox="1"/>
          <p:nvPr/>
        </p:nvSpPr>
        <p:spPr>
          <a:xfrm>
            <a:off x="1944077" y="5887778"/>
            <a:ext cx="84054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Rainfall totals throughout the Midwest from July 25-31, 2022 (</a:t>
            </a:r>
            <a:r>
              <a:rPr lang="en-US" dirty="0">
                <a:hlinkClick r:id="rId3"/>
              </a:rPr>
              <a:t>https://earthobservatory.nasa.gov/images/150156/extreme-rainfall-leads-to-midwest-flooding</a:t>
            </a:r>
            <a:r>
              <a:rPr lang="en-US" dirty="0"/>
              <a:t>). 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D660E7C-547B-4830-A00D-AD27D1D7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83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DF97DD5-31E9-42F2-B479-355C0F959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1066800"/>
          </a:xfrm>
        </p:spPr>
        <p:txBody>
          <a:bodyPr>
            <a:normAutofit/>
          </a:bodyPr>
          <a:lstStyle/>
          <a:p>
            <a:r>
              <a:rPr lang="en-US" dirty="0"/>
              <a:t>PRISM Climate Group Data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4B959-5A04-4AFB-8EF3-B528C6DFC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86465"/>
            <a:ext cx="10972800" cy="4571999"/>
          </a:xfrm>
        </p:spPr>
        <p:txBody>
          <a:bodyPr>
            <a:normAutofit/>
          </a:bodyPr>
          <a:lstStyle/>
          <a:p>
            <a:r>
              <a:rPr lang="en-US" dirty="0"/>
              <a:t>Offers an "early glimpse" version of precipitation data from the current month</a:t>
            </a:r>
          </a:p>
          <a:p>
            <a:r>
              <a:rPr lang="en-US" dirty="0"/>
              <a:t>The datasets are modeled using climatologically-aided interpolation (CAI), which uses the long-term average pattern (i.e., the 30-year </a:t>
            </a:r>
            <a:r>
              <a:rPr lang="en-US" dirty="0" err="1"/>
              <a:t>normals</a:t>
            </a:r>
            <a:r>
              <a:rPr lang="en-US" dirty="0"/>
              <a:t>) as first-guess of the spatial pattern of climatic conditions for a given month or day</a:t>
            </a:r>
          </a:p>
          <a:p>
            <a:r>
              <a:rPr lang="en-US" dirty="0"/>
              <a:t>Data supported by USDA RMA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AF3DAA-EC90-4B1A-B892-E13823DB1545}"/>
              </a:ext>
            </a:extLst>
          </p:cNvPr>
          <p:cNvSpPr txBox="1">
            <a:spLocks/>
          </p:cNvSpPr>
          <p:nvPr/>
        </p:nvSpPr>
        <p:spPr>
          <a:xfrm>
            <a:off x="0" y="6126481"/>
            <a:ext cx="12192000" cy="73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000" dirty="0"/>
              <a:t>Map provided by PRISM Climate Group: </a:t>
            </a:r>
            <a:r>
              <a:rPr lang="en-US" sz="2000" dirty="0">
                <a:hlinkClick r:id="rId2"/>
              </a:rPr>
              <a:t>https://prism.oregonstate.edu/mtd/</a:t>
            </a:r>
            <a:r>
              <a:rPr lang="en-US" sz="2000" dirty="0"/>
              <a:t>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AAC1CB5-2CCA-4375-91FF-D041372B6CC5}"/>
              </a:ext>
            </a:extLst>
          </p:cNvPr>
          <p:cNvSpPr txBox="1">
            <a:spLocks/>
          </p:cNvSpPr>
          <p:nvPr/>
        </p:nvSpPr>
        <p:spPr>
          <a:xfrm>
            <a:off x="11699631" y="0"/>
            <a:ext cx="488887" cy="4194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23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BC3080-A994-4DDE-8D58-7079A1A36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126481"/>
            <a:ext cx="12192000" cy="7315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Map provided by PRISM Climate Group: </a:t>
            </a:r>
            <a:r>
              <a:rPr lang="en-US" sz="2000" dirty="0">
                <a:hlinkClick r:id="rId2"/>
              </a:rPr>
              <a:t>https://prism.oregonstate.edu/mtd/</a:t>
            </a:r>
            <a:r>
              <a:rPr lang="en-US" sz="2000" dirty="0"/>
              <a:t> 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1F6C8FD-AABA-4184-B4D1-DA9B28F32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08922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19BDFB0-A2CA-485E-BE9B-7512F8F2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8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6C4FFFA-CF5B-474A-A2E9-7F70329D3F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241545" y="3099360"/>
            <a:ext cx="3708910" cy="118748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290F1D8-F786-4D04-BD25-A55FC03A8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12277"/>
            <a:ext cx="10972800" cy="474618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soil moisture anomaly (SMA) in CropCASMA is a measure of deviation of the current soil moisture value from the "normal" soil moisture level, which is represented by a historical average soil moisture value (from 2015 to current). </a:t>
            </a:r>
          </a:p>
          <a:p>
            <a:r>
              <a:rPr lang="en-US" dirty="0"/>
              <a:t>The SMA of a given location is defined by the following formula: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where SM and </a:t>
            </a:r>
            <a:r>
              <a:rPr lang="en-US" dirty="0" err="1"/>
              <a:t>SMm</a:t>
            </a:r>
            <a:r>
              <a:rPr lang="en-US" dirty="0"/>
              <a:t> denote current soil moisture value and the historical average soil moisture value of a given location.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Soil moisture anomaly above 30% could be considered very abnormal, which means there is 30% more soil moisture than normal conditions.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F97DD5-31E9-42F2-B479-355C0F959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1066800"/>
          </a:xfrm>
        </p:spPr>
        <p:txBody>
          <a:bodyPr>
            <a:normAutofit/>
          </a:bodyPr>
          <a:lstStyle/>
          <a:p>
            <a:r>
              <a:rPr lang="en-US" dirty="0"/>
              <a:t>Sub Soil Moisture Anomaly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14E080-5F2B-4FA4-AD35-3E4FDFD9A777}"/>
              </a:ext>
            </a:extLst>
          </p:cNvPr>
          <p:cNvSpPr txBox="1">
            <a:spLocks/>
          </p:cNvSpPr>
          <p:nvPr/>
        </p:nvSpPr>
        <p:spPr>
          <a:xfrm>
            <a:off x="0" y="6126481"/>
            <a:ext cx="12192000" cy="73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000" dirty="0"/>
              <a:t>Crop-CASMA: </a:t>
            </a:r>
            <a:r>
              <a:rPr lang="en-US" sz="2000" dirty="0">
                <a:hlinkClick r:id="rId3"/>
              </a:rPr>
              <a:t>https://nassgeo.csiss.gmu.edu/CropCASMA/</a:t>
            </a:r>
            <a:r>
              <a:rPr lang="en-US" sz="2000" dirty="0"/>
              <a:t>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B73D0C0-50EE-4D5A-8FBA-7DD74C0E7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03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28BF4A13-F3A5-4AC9-8D76-5528AA2675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D907080-0F97-4013-A5A4-CC89B8DCD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676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09065C3-3B91-40BE-AE16-46BEA01355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23927-A6CD-4909-A003-0E502FCC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75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D907080-0F97-4013-A5A4-CC89B8DCD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631" y="0"/>
            <a:ext cx="488887" cy="419477"/>
          </a:xfrm>
        </p:spPr>
        <p:txBody>
          <a:bodyPr/>
          <a:lstStyle/>
          <a:p>
            <a:pPr algn="r"/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628BDF4D-ADBB-47CC-9F1A-3EE8B3154F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30379"/>
      </p:ext>
    </p:extLst>
  </p:cSld>
  <p:clrMapOvr>
    <a:masterClrMapping/>
  </p:clrMapOvr>
</p:sld>
</file>

<file path=ppt/theme/theme1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7665</TotalTime>
  <Words>789</Words>
  <Application>Microsoft Office PowerPoint</Application>
  <PresentationFormat>Widescreen</PresentationFormat>
  <Paragraphs>88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Roboto</vt:lpstr>
      <vt:lpstr>14_Custom Design</vt:lpstr>
      <vt:lpstr>15_Custom Design</vt:lpstr>
      <vt:lpstr>16_Custom Design</vt:lpstr>
      <vt:lpstr>17_Custom Design</vt:lpstr>
      <vt:lpstr>18_Custom Design</vt:lpstr>
      <vt:lpstr>Summer 2022 Midwest Flooding Event</vt:lpstr>
      <vt:lpstr>Event Summary</vt:lpstr>
      <vt:lpstr>Event Summary</vt:lpstr>
      <vt:lpstr>PRISM Climate Group Data</vt:lpstr>
      <vt:lpstr>PowerPoint Presentation</vt:lpstr>
      <vt:lpstr>Sub Soil Moisture Anomaly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Inundation Analysis – St. Louis Area</vt:lpstr>
      <vt:lpstr>PowerPoint Presentation</vt:lpstr>
      <vt:lpstr>PowerPoint Presentation</vt:lpstr>
      <vt:lpstr>PowerPoint Presentation</vt:lpstr>
      <vt:lpstr>Inundated Cropland – St. Louis Area</vt:lpstr>
      <vt:lpstr>Inundation Analysis – Southern Illinois</vt:lpstr>
      <vt:lpstr>PowerPoint Presentation</vt:lpstr>
      <vt:lpstr>PowerPoint Presentation</vt:lpstr>
      <vt:lpstr>PowerPoint Presentation</vt:lpstr>
      <vt:lpstr>Inundated Cropland – Illinois</vt:lpstr>
      <vt:lpstr>Inundation Analysis – Southwest Kentucky</vt:lpstr>
      <vt:lpstr>PowerPoint Presentation</vt:lpstr>
      <vt:lpstr>PowerPoint Presentation</vt:lpstr>
      <vt:lpstr>PowerPoint Presentation</vt:lpstr>
      <vt:lpstr>PowerPoint Presentation</vt:lpstr>
      <vt:lpstr>Inundated Cropland – Kentucky</vt:lpstr>
    </vt:vector>
  </TitlesOfParts>
  <Company>NASS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Boryan, Claire - NASS</dc:creator>
  <cp:lastModifiedBy>Sandborn, Avery - REE-NASS, Washington, DC</cp:lastModifiedBy>
  <cp:revision>790</cp:revision>
  <cp:lastPrinted>2018-02-06T15:32:09Z</cp:lastPrinted>
  <dcterms:created xsi:type="dcterms:W3CDTF">2018-02-01T19:55:13Z</dcterms:created>
  <dcterms:modified xsi:type="dcterms:W3CDTF">2022-08-17T19:46:27Z</dcterms:modified>
</cp:coreProperties>
</file>